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5"/>
  </p:notesMasterIdLst>
  <p:sldIdLst>
    <p:sldId id="256" r:id="rId2"/>
    <p:sldId id="257" r:id="rId3"/>
    <p:sldId id="258" r:id="rId4"/>
    <p:sldId id="306" r:id="rId5"/>
    <p:sldId id="264" r:id="rId6"/>
    <p:sldId id="261" r:id="rId7"/>
    <p:sldId id="313" r:id="rId8"/>
    <p:sldId id="314" r:id="rId9"/>
    <p:sldId id="315" r:id="rId10"/>
    <p:sldId id="316" r:id="rId11"/>
    <p:sldId id="317" r:id="rId12"/>
    <p:sldId id="318" r:id="rId13"/>
    <p:sldId id="319" r:id="rId14"/>
    <p:sldId id="312" r:id="rId15"/>
    <p:sldId id="320" r:id="rId16"/>
    <p:sldId id="321" r:id="rId17"/>
    <p:sldId id="322" r:id="rId18"/>
    <p:sldId id="323" r:id="rId19"/>
    <p:sldId id="324" r:id="rId20"/>
    <p:sldId id="325" r:id="rId21"/>
    <p:sldId id="326" r:id="rId22"/>
    <p:sldId id="327"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2" r:id="rId38"/>
    <p:sldId id="344" r:id="rId39"/>
    <p:sldId id="343" r:id="rId40"/>
    <p:sldId id="345" r:id="rId41"/>
    <p:sldId id="346" r:id="rId42"/>
    <p:sldId id="308" r:id="rId43"/>
    <p:sldId id="349" r:id="rId44"/>
    <p:sldId id="347" r:id="rId45"/>
    <p:sldId id="348" r:id="rId46"/>
    <p:sldId id="309" r:id="rId47"/>
    <p:sldId id="350" r:id="rId48"/>
    <p:sldId id="351" r:id="rId49"/>
    <p:sldId id="310" r:id="rId50"/>
    <p:sldId id="352" r:id="rId51"/>
    <p:sldId id="353" r:id="rId52"/>
    <p:sldId id="354" r:id="rId53"/>
    <p:sldId id="305"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varScale="1">
        <p:scale>
          <a:sx n="47" d="100"/>
          <a:sy n="47" d="100"/>
        </p:scale>
        <p:origin x="-1218"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10/11/2013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19</a:t>
            </a:fld>
            <a:endParaRPr lang="en-GB"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20</a:t>
            </a:fld>
            <a:endParaRPr lang="en-GB" dirty="0">
              <a:solidFill>
                <a:prstClr val="black"/>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21</a:t>
            </a:fld>
            <a:endParaRPr lang="en-GB"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22</a:t>
            </a:fld>
            <a:endParaRPr lang="en-GB" dirty="0">
              <a:solidFill>
                <a:prstClr val="black"/>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23</a:t>
            </a:fld>
            <a:endParaRPr lang="en-GB"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24</a:t>
            </a:fld>
            <a:endParaRPr lang="en-GB" dirty="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25</a:t>
            </a:fld>
            <a:endParaRPr lang="en-GB"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26</a:t>
            </a:fld>
            <a:endParaRPr lang="en-GB" dirty="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27</a:t>
            </a:fld>
            <a:endParaRPr lang="en-GB" dirty="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28</a:t>
            </a:fld>
            <a:endParaRPr lang="en-GB"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7</a:t>
            </a:fld>
            <a:endParaRPr lang="en-GB"/>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29</a:t>
            </a:fld>
            <a:endParaRPr lang="en-GB" dirty="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30</a:t>
            </a:fld>
            <a:endParaRPr lang="en-GB" dirty="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31</a:t>
            </a:fld>
            <a:endParaRPr lang="en-GB" dirty="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32</a:t>
            </a:fld>
            <a:endParaRPr lang="en-GB" dirty="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33</a:t>
            </a:fld>
            <a:endParaRPr lang="en-GB" dirty="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34</a:t>
            </a:fld>
            <a:endParaRPr lang="en-GB" dirty="0">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35</a:t>
            </a:fld>
            <a:endParaRPr lang="en-GB" dirty="0">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36</a:t>
            </a:fld>
            <a:endParaRPr lang="en-GB" dirty="0">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37</a:t>
            </a:fld>
            <a:endParaRPr lang="en-GB" dirty="0">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38</a:t>
            </a:fld>
            <a:endParaRPr lang="en-GB" dirty="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8</a:t>
            </a:fld>
            <a:endParaRPr lang="en-GB"/>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39</a:t>
            </a:fld>
            <a:endParaRPr lang="en-GB" dirty="0">
              <a:solidFill>
                <a:prstClr val="black"/>
              </a:solidFil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40</a:t>
            </a:fld>
            <a:endParaRPr lang="en-GB" dirty="0">
              <a:solidFill>
                <a:prstClr val="black"/>
              </a:solidFil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41</a:t>
            </a:fld>
            <a:endParaRPr lang="en-GB"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9</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10</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15</a:t>
            </a:fld>
            <a:endParaRPr lang="en-GB"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16</a:t>
            </a:fld>
            <a:endParaRPr lang="en-GB"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17</a:t>
            </a:fld>
            <a:endParaRPr lang="en-GB"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pPr>
              <a:defRPr/>
            </a:pPr>
            <a:fld id="{E6C00DB4-E585-43D3-9A29-E1C42556C769}" type="slidenum">
              <a:rPr lang="en-GB" smtClean="0">
                <a:solidFill>
                  <a:prstClr val="black"/>
                </a:solidFill>
              </a:rPr>
              <a:pPr>
                <a:defRPr/>
              </a:pPr>
              <a:t>18</a:t>
            </a:fld>
            <a:endParaRPr lang="en-GB"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4.xml"/><Relationship Id="rId13" Type="http://schemas.openxmlformats.org/officeDocument/2006/relationships/image" Target="../media/image3.gif"/><Relationship Id="rId3" Type="http://schemas.openxmlformats.org/officeDocument/2006/relationships/slide" Target="../slides/slide5.xml"/><Relationship Id="rId7" Type="http://schemas.openxmlformats.org/officeDocument/2006/relationships/image" Target="../media/image2.jpeg"/><Relationship Id="rId12" Type="http://schemas.openxmlformats.org/officeDocument/2006/relationships/slide" Target="../slides/slide52.xml"/><Relationship Id="rId2" Type="http://schemas.openxmlformats.org/officeDocument/2006/relationships/slide" Target="../slides/slide3.xml"/><Relationship Id="rId16" Type="http://schemas.openxmlformats.org/officeDocument/2006/relationships/image" Target="../media/image5.gif"/><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48.xml"/><Relationship Id="rId5" Type="http://schemas.openxmlformats.org/officeDocument/2006/relationships/slide" Target="../slides/slide53.xml"/><Relationship Id="rId15" Type="http://schemas.openxmlformats.org/officeDocument/2006/relationships/slide" Target="../slides/slide2.xml"/><Relationship Id="rId10" Type="http://schemas.openxmlformats.org/officeDocument/2006/relationships/slide" Target="../slides/slide45.xml"/><Relationship Id="rId4" Type="http://schemas.openxmlformats.org/officeDocument/2006/relationships/slide" Target="../slides/slide13.xml"/><Relationship Id="rId9" Type="http://schemas.openxmlformats.org/officeDocument/2006/relationships/slide" Target="../slides/slide15.xml"/><Relationship Id="rId14" Type="http://schemas.openxmlformats.org/officeDocument/2006/relationships/image" Target="../media/image4.gi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10/11/2013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773" y="1412776"/>
            <a:ext cx="8684231" cy="5019600"/>
          </a:xfrm>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467544" y="490662"/>
            <a:ext cx="8229600" cy="850106"/>
          </a:xfrm>
        </p:spPr>
        <p:txBody>
          <a:bodyPr lIns="0" tIns="0" rIns="0" bIns="0" rtlCol="0" anchor="b" anchorCtr="0"/>
          <a:lstStyle>
            <a:lvl1pPr algn="ctr">
              <a:defRPr/>
            </a:lvl1pPr>
            <a:extLst/>
          </a:lstStyle>
          <a:p>
            <a:r>
              <a:rPr kumimoji="0" lang="en-US" smtClean="0"/>
              <a:t>Click to edit Master title style</a:t>
            </a:r>
            <a:endParaRPr kumimoji="0" lang="en-US"/>
          </a:p>
        </p:txBody>
      </p:sp>
      <p:sp>
        <p:nvSpPr>
          <p:cNvPr id="8" name="Round Same Side Corner Rectangle 7">
            <a:hlinkClick r:id="rId2" action="ppaction://hlinksldjump"/>
          </p:cNvPr>
          <p:cNvSpPr/>
          <p:nvPr userDrawn="1"/>
        </p:nvSpPr>
        <p:spPr>
          <a:xfrm>
            <a:off x="755576" y="-27384"/>
            <a:ext cx="576064"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400" b="1" dirty="0" smtClean="0">
                <a:latin typeface="Calibri" pitchFamily="34" charset="0"/>
                <a:cs typeface="Calibri" pitchFamily="34" charset="0"/>
              </a:rPr>
              <a:t>LO1</a:t>
            </a:r>
            <a:endParaRPr lang="en-GB" sz="1600" b="1" dirty="0">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320801" y="-27384"/>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Scenario</a:t>
            </a:r>
            <a:endParaRPr lang="en-GB" sz="1600" b="1" dirty="0">
              <a:latin typeface="Calibri" pitchFamily="34" charset="0"/>
              <a:cs typeface="Calibri" pitchFamily="34" charset="0"/>
            </a:endParaRPr>
          </a:p>
        </p:txBody>
      </p:sp>
      <p:sp>
        <p:nvSpPr>
          <p:cNvPr id="10" name="Round Same Side Corner Rectangle 9">
            <a:hlinkClick r:id="rId2" action="ppaction://hlinksldjump"/>
          </p:cNvPr>
          <p:cNvSpPr/>
          <p:nvPr userDrawn="1"/>
        </p:nvSpPr>
        <p:spPr>
          <a:xfrm>
            <a:off x="2174058" y="-27384"/>
            <a:ext cx="79208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2" name="Round Same Side Corner Rectangle 11">
            <a:hlinkClick r:id="rId4" action="ppaction://hlinksldjump"/>
          </p:cNvPr>
          <p:cNvSpPr/>
          <p:nvPr userDrawn="1"/>
        </p:nvSpPr>
        <p:spPr>
          <a:xfrm>
            <a:off x="3340005"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2</a:t>
            </a:r>
            <a:endParaRPr lang="en-GB" sz="1400" b="1" dirty="0">
              <a:latin typeface="Calibri" pitchFamily="34" charset="0"/>
              <a:cs typeface="Calibri" pitchFamily="34" charset="0"/>
            </a:endParaRPr>
          </a:p>
        </p:txBody>
      </p:sp>
      <p:sp>
        <p:nvSpPr>
          <p:cNvPr id="14" name="Round Same Side Corner Rectangle 13">
            <a:hlinkClick r:id="rId5" action="ppaction://hlinksldjump"/>
          </p:cNvPr>
          <p:cNvSpPr/>
          <p:nvPr userDrawn="1"/>
        </p:nvSpPr>
        <p:spPr>
          <a:xfrm>
            <a:off x="7956376" y="-27384"/>
            <a:ext cx="11521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Assessment</a:t>
            </a:r>
            <a:endParaRPr lang="en-GB" sz="1400" b="1" dirty="0">
              <a:latin typeface="Calibri" pitchFamily="34" charset="0"/>
              <a:cs typeface="Calibri" pitchFamily="34" charset="0"/>
            </a:endParaRPr>
          </a:p>
        </p:txBody>
      </p:sp>
      <p:pic>
        <p:nvPicPr>
          <p:cNvPr id="15" name="Picture 14" descr="home.jpg">
            <a:hlinkClick r:id="rId6" action="ppaction://hlinksldjump"/>
          </p:cNvPr>
          <p:cNvPicPr>
            <a:picLocks noChangeAspect="1"/>
          </p:cNvPicPr>
          <p:nvPr userDrawn="1"/>
        </p:nvPicPr>
        <p:blipFill>
          <a:blip r:embed="rId7"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6" name="Round Same Side Corner Rectangle 15">
            <a:hlinkClick r:id="rId8" action="ppaction://hlinksldjump"/>
          </p:cNvPr>
          <p:cNvSpPr/>
          <p:nvPr userDrawn="1"/>
        </p:nvSpPr>
        <p:spPr>
          <a:xfrm>
            <a:off x="3724702"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3</a:t>
            </a:r>
            <a:endParaRPr lang="en-GB" sz="1400" b="1" dirty="0">
              <a:latin typeface="Calibri" pitchFamily="34" charset="0"/>
              <a:cs typeface="Calibri" pitchFamily="34" charset="0"/>
            </a:endParaRPr>
          </a:p>
        </p:txBody>
      </p:sp>
      <p:sp>
        <p:nvSpPr>
          <p:cNvPr id="17" name="Round Same Side Corner Rectangle 16">
            <a:hlinkClick r:id="rId8" action="ppaction://hlinksldjump"/>
          </p:cNvPr>
          <p:cNvSpPr/>
          <p:nvPr userDrawn="1"/>
        </p:nvSpPr>
        <p:spPr>
          <a:xfrm>
            <a:off x="4109399"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4</a:t>
            </a:r>
            <a:endParaRPr lang="en-GB" sz="1400" b="1" dirty="0">
              <a:latin typeface="Calibri" pitchFamily="34" charset="0"/>
              <a:cs typeface="Calibri" pitchFamily="34" charset="0"/>
            </a:endParaRPr>
          </a:p>
        </p:txBody>
      </p:sp>
      <p:sp>
        <p:nvSpPr>
          <p:cNvPr id="18" name="Round Same Side Corner Rectangle 17">
            <a:hlinkClick r:id="" action="ppaction://noaction"/>
          </p:cNvPr>
          <p:cNvSpPr/>
          <p:nvPr userDrawn="1"/>
        </p:nvSpPr>
        <p:spPr>
          <a:xfrm>
            <a:off x="2955308"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a:t>
            </a:r>
            <a:endParaRPr lang="en-GB" sz="1400" b="1" dirty="0">
              <a:latin typeface="Calibri" pitchFamily="34" charset="0"/>
              <a:cs typeface="Calibri" pitchFamily="34" charset="0"/>
            </a:endParaRPr>
          </a:p>
        </p:txBody>
      </p:sp>
      <p:sp>
        <p:nvSpPr>
          <p:cNvPr id="19" name="Round Same Side Corner Rectangle 18">
            <a:hlinkClick r:id="rId8" action="ppaction://hlinksldjump"/>
          </p:cNvPr>
          <p:cNvSpPr/>
          <p:nvPr userDrawn="1"/>
        </p:nvSpPr>
        <p:spPr>
          <a:xfrm>
            <a:off x="4494096"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5</a:t>
            </a:r>
            <a:endParaRPr lang="en-GB" sz="1400" b="1" dirty="0">
              <a:latin typeface="Calibri" pitchFamily="34" charset="0"/>
              <a:cs typeface="Calibri" pitchFamily="34" charset="0"/>
            </a:endParaRPr>
          </a:p>
        </p:txBody>
      </p:sp>
      <p:sp>
        <p:nvSpPr>
          <p:cNvPr id="20" name="Round Same Side Corner Rectangle 19">
            <a:hlinkClick r:id="rId9" action="ppaction://hlinksldjump"/>
          </p:cNvPr>
          <p:cNvSpPr/>
          <p:nvPr userDrawn="1"/>
        </p:nvSpPr>
        <p:spPr>
          <a:xfrm>
            <a:off x="4878793"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6</a:t>
            </a:r>
            <a:endParaRPr lang="en-GB" sz="1400" b="1" dirty="0">
              <a:latin typeface="Calibri" pitchFamily="34" charset="0"/>
              <a:cs typeface="Calibri" pitchFamily="34" charset="0"/>
            </a:endParaRPr>
          </a:p>
        </p:txBody>
      </p:sp>
      <p:sp>
        <p:nvSpPr>
          <p:cNvPr id="21" name="Round Same Side Corner Rectangle 20">
            <a:hlinkClick r:id="rId9" action="ppaction://hlinksldjump"/>
          </p:cNvPr>
          <p:cNvSpPr/>
          <p:nvPr userDrawn="1"/>
        </p:nvSpPr>
        <p:spPr>
          <a:xfrm>
            <a:off x="5263490"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7</a:t>
            </a:r>
            <a:endParaRPr lang="en-GB" sz="1400" b="1" dirty="0">
              <a:latin typeface="Calibri" pitchFamily="34" charset="0"/>
              <a:cs typeface="Calibri" pitchFamily="34" charset="0"/>
            </a:endParaRPr>
          </a:p>
        </p:txBody>
      </p:sp>
      <p:sp>
        <p:nvSpPr>
          <p:cNvPr id="22" name="Round Same Side Corner Rectangle 21">
            <a:hlinkClick r:id="rId10" action="ppaction://hlinksldjump"/>
          </p:cNvPr>
          <p:cNvSpPr/>
          <p:nvPr userDrawn="1"/>
        </p:nvSpPr>
        <p:spPr>
          <a:xfrm>
            <a:off x="5648187"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8</a:t>
            </a:r>
            <a:endParaRPr lang="en-GB" sz="1400" b="1" dirty="0">
              <a:latin typeface="Calibri" pitchFamily="34" charset="0"/>
              <a:cs typeface="Calibri" pitchFamily="34" charset="0"/>
            </a:endParaRPr>
          </a:p>
        </p:txBody>
      </p:sp>
      <p:sp>
        <p:nvSpPr>
          <p:cNvPr id="23" name="Round Same Side Corner Rectangle 22">
            <a:hlinkClick r:id="rId10" action="ppaction://hlinksldjump"/>
          </p:cNvPr>
          <p:cNvSpPr/>
          <p:nvPr userDrawn="1"/>
        </p:nvSpPr>
        <p:spPr>
          <a:xfrm>
            <a:off x="6032885"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9</a:t>
            </a:r>
            <a:endParaRPr lang="en-GB" sz="1400" b="1" dirty="0">
              <a:latin typeface="Calibri" pitchFamily="34" charset="0"/>
              <a:cs typeface="Calibri" pitchFamily="34" charset="0"/>
            </a:endParaRPr>
          </a:p>
        </p:txBody>
      </p:sp>
      <p:sp>
        <p:nvSpPr>
          <p:cNvPr id="24" name="Round Same Side Corner Rectangle 23">
            <a:hlinkClick r:id="rId11" action="ppaction://hlinksldjump"/>
          </p:cNvPr>
          <p:cNvSpPr/>
          <p:nvPr userDrawn="1"/>
        </p:nvSpPr>
        <p:spPr>
          <a:xfrm>
            <a:off x="6417583"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10</a:t>
            </a:r>
            <a:endParaRPr lang="en-GB" sz="1400" b="1" dirty="0">
              <a:latin typeface="Calibri" pitchFamily="34" charset="0"/>
              <a:cs typeface="Calibri" pitchFamily="34" charset="0"/>
            </a:endParaRPr>
          </a:p>
        </p:txBody>
      </p:sp>
      <p:sp>
        <p:nvSpPr>
          <p:cNvPr id="25" name="Round Same Side Corner Rectangle 24">
            <a:hlinkClick r:id="rId11" action="ppaction://hlinksldjump"/>
          </p:cNvPr>
          <p:cNvSpPr/>
          <p:nvPr userDrawn="1"/>
        </p:nvSpPr>
        <p:spPr>
          <a:xfrm>
            <a:off x="6802281"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11</a:t>
            </a:r>
            <a:endParaRPr lang="en-GB" sz="1400" b="1" dirty="0">
              <a:latin typeface="Calibri" pitchFamily="34" charset="0"/>
              <a:cs typeface="Calibri" pitchFamily="34" charset="0"/>
            </a:endParaRPr>
          </a:p>
        </p:txBody>
      </p:sp>
      <p:sp>
        <p:nvSpPr>
          <p:cNvPr id="26" name="Round Same Side Corner Rectangle 25">
            <a:hlinkClick r:id="rId12" action="ppaction://hlinksldjump"/>
          </p:cNvPr>
          <p:cNvSpPr/>
          <p:nvPr userDrawn="1"/>
        </p:nvSpPr>
        <p:spPr>
          <a:xfrm>
            <a:off x="7186979"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12</a:t>
            </a:r>
            <a:endParaRPr lang="en-GB" sz="1400" b="1" dirty="0">
              <a:latin typeface="Calibri" pitchFamily="34" charset="0"/>
              <a:cs typeface="Calibri" pitchFamily="34" charset="0"/>
            </a:endParaRPr>
          </a:p>
        </p:txBody>
      </p:sp>
      <p:sp>
        <p:nvSpPr>
          <p:cNvPr id="27" name="Round Same Side Corner Rectangle 26">
            <a:hlinkClick r:id="rId12" action="ppaction://hlinksldjump"/>
          </p:cNvPr>
          <p:cNvSpPr/>
          <p:nvPr userDrawn="1"/>
        </p:nvSpPr>
        <p:spPr>
          <a:xfrm>
            <a:off x="7571677" y="-27384"/>
            <a:ext cx="39553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smtClean="0">
                <a:latin typeface="Calibri" pitchFamily="34" charset="0"/>
                <a:cs typeface="Calibri" pitchFamily="34" charset="0"/>
              </a:rPr>
              <a:t>13</a:t>
            </a:r>
            <a:endParaRPr lang="en-GB" sz="1400" b="1" dirty="0">
              <a:latin typeface="Calibri" pitchFamily="34" charset="0"/>
              <a:cs typeface="Calibri" pitchFamily="34" charset="0"/>
            </a:endParaRPr>
          </a:p>
        </p:txBody>
      </p:sp>
      <p:pic>
        <p:nvPicPr>
          <p:cNvPr id="28" name="Content Placeholder 20" descr="left.gif">
            <a:hlinkClick r:id="" action="ppaction://hlinkshowjump?jump=previousslide"/>
          </p:cNvPr>
          <p:cNvPicPr>
            <a:picLocks noChangeAspect="1"/>
          </p:cNvPicPr>
          <p:nvPr userDrawn="1"/>
        </p:nvPicPr>
        <p:blipFill>
          <a:blip r:embed="rId13" cstate="print"/>
          <a:stretch>
            <a:fillRect/>
          </a:stretch>
        </p:blipFill>
        <p:spPr>
          <a:xfrm>
            <a:off x="7719392" y="6504384"/>
            <a:ext cx="381000" cy="381000"/>
          </a:xfrm>
          <a:prstGeom prst="rect">
            <a:avLst/>
          </a:prstGeom>
        </p:spPr>
      </p:pic>
      <p:pic>
        <p:nvPicPr>
          <p:cNvPr id="29" name="Picture 28" descr="right.gif">
            <a:hlinkClick r:id="" action="ppaction://hlinkshowjump?jump=nextslide"/>
          </p:cNvPr>
          <p:cNvPicPr>
            <a:picLocks noChangeAspect="1"/>
          </p:cNvPicPr>
          <p:nvPr userDrawn="1"/>
        </p:nvPicPr>
        <p:blipFill>
          <a:blip r:embed="rId14" cstate="print"/>
          <a:stretch>
            <a:fillRect/>
          </a:stretch>
        </p:blipFill>
        <p:spPr>
          <a:xfrm>
            <a:off x="8727504" y="6432376"/>
            <a:ext cx="381000" cy="381000"/>
          </a:xfrm>
          <a:prstGeom prst="rect">
            <a:avLst/>
          </a:prstGeom>
        </p:spPr>
      </p:pic>
      <p:pic>
        <p:nvPicPr>
          <p:cNvPr id="30" name="Picture 2" descr="home_2.gif - (8K)">
            <a:hlinkClick r:id="rId15" action="ppaction://hlinksldjump"/>
          </p:cNvPr>
          <p:cNvPicPr>
            <a:picLocks noChangeAspect="1" noChangeArrowheads="1" noCrop="1"/>
          </p:cNvPicPr>
          <p:nvPr userDrawn="1"/>
        </p:nvPicPr>
        <p:blipFill>
          <a:blip r:embed="rId16" cstate="print"/>
          <a:srcRect/>
          <a:stretch>
            <a:fillRect/>
          </a:stretch>
        </p:blipFill>
        <p:spPr bwMode="auto">
          <a:xfrm>
            <a:off x="8100392" y="6527626"/>
            <a:ext cx="666750" cy="285750"/>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10/11/2013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10/11/2013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10/11/2013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hyperlink" Target="http://www.google.co.uk/url?sa=i&amp;rct=j&amp;q=&amp;esrc=s&amp;frm=1&amp;source=images&amp;cd=&amp;cad=rja&amp;docid=XJMtUkyPDXkxNM&amp;tbnid=RvhgorkDMoys1M:&amp;ved=0CAUQjRw&amp;url=http://www.businessinsider.com/thacher-versus-the-unions-2013-4&amp;ei=3oVyUvSNE6jE7AbxwIDYBw&amp;psig=AFQjCNGrimvEAMewVZhtan83-W6wVmeZPg&amp;ust=1383323446229208" TargetMode="External"/><Relationship Id="rId7" Type="http://schemas.openxmlformats.org/officeDocument/2006/relationships/hyperlink" Target="http://www.huffingtonpost.com/2012/12/02/packard-plant-detroit_n_2227920.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2.gif"/><Relationship Id="rId5" Type="http://schemas.openxmlformats.org/officeDocument/2006/relationships/hyperlink" Target="http://www.google.co.uk/url?sa=i&amp;rct=j&amp;q=&amp;esrc=s&amp;frm=1&amp;source=images&amp;cd=&amp;cad=rja&amp;docid=T_4a9dPHL8qoBM&amp;tbnid=yebYm_tR6TQCGM:&amp;ved=0CAUQjRw&amp;url=http://www.fhwa.dot.gov/publications/research/infrastructure/pavements/03060/appc.cfm&amp;ei=GIhyUtLjOOOR7AbPh4GQBw&amp;psig=AFQjCNHvwTdJlsKLQW3QH9Jb0t0KvF9-Og&amp;ust=1383324047877785" TargetMode="Externa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slide" Target="slide49.xml"/><Relationship Id="rId3" Type="http://schemas.openxmlformats.org/officeDocument/2006/relationships/slide" Target="slide12.xml"/><Relationship Id="rId7" Type="http://schemas.openxmlformats.org/officeDocument/2006/relationships/slide" Target="slide2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19.xml"/><Relationship Id="rId4" Type="http://schemas.openxmlformats.org/officeDocument/2006/relationships/slide" Target="slide10.xml"/><Relationship Id="rId9" Type="http://schemas.openxmlformats.org/officeDocument/2006/relationships/slide" Target="slide4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hyperlink" Target="http://whois.domaintools.co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5F6j-u8Ih1gu9M&amp;tbnid=DIAIk5CCN8aiVM:&amp;ved=0CAUQjRw&amp;url=http://micajita.tumblr.com/post/12896034694/benetton&amp;ei=XHdyUuiNEfHe7AbJhICYBA&amp;bvm=bv.55819444,d.ZGU&amp;psig=AFQjCNEKCPpkXVZFFVPucgPcWvNyB2LSVg&amp;ust=138331969297221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http://www.google.co.uk/url?sa=i&amp;rct=j&amp;q=&amp;esrc=s&amp;frm=1&amp;source=images&amp;cd=&amp;cad=rja&amp;docid=XZMXu1oP1f7E2M&amp;tbnid=nRwzjKvk1jvSTM:&amp;ved=0CAUQjRw&amp;url=http://stjohnplessington.web6.devwebsite.co.uk/page_viewer.asp?pid=558&amp;ei=rXdyUor3I7GR7AbH1YCoBg&amp;bvm=bv.55819444,d.ZGU&amp;psig=AFQjCNHQAS50Kuyxm2X1fL2ujjr3CjgGGw&amp;ust=1383319846213034" TargetMode="Externa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jt1i0sUbxNHsxM&amp;tbnid=yERmBaGP-8H1DM:&amp;ved=0CAUQjRw&amp;url=http://www.tokutek.com/2011/03/mysql-partitioning-a-flow-chart/&amp;ei=MXlyUpjmHISL7AbUsIDoCQ&amp;bvm=bv.55819444,d.ZGU&amp;psig=AFQjCNE-0I6NF463uikvPzqWhUaGKEGG4A&amp;ust=1383320236755219"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hyperlink" Target="http://www.google.co.uk/url?sa=i&amp;rct=j&amp;q=&amp;esrc=s&amp;frm=1&amp;source=images&amp;cd=&amp;cad=rja&amp;docid=Qmq7wRki3uI_aM&amp;tbnid=_pj8ixClZdl2bM:&amp;ved=0CAUQjRw&amp;url=http://www.telegraph.co.uk/culture/tvandradio/10317682/Viewers-baffled-as-BBC-news-presenter-brandishes-printing-paper-instead-of-iPad.html&amp;ei=JHpyUpuCLcm47Aa33YCQAg&amp;psig=AFQjCNEpGvyemq8qHWONK9AvGEu3mgYLFg&amp;ust=1383320480953965" TargetMode="Externa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692696"/>
            <a:ext cx="7772400" cy="1829761"/>
          </a:xfrm>
        </p:spPr>
        <p:txBody>
          <a:bodyPr/>
          <a:lstStyle/>
          <a:p>
            <a:r>
              <a:rPr lang="en-GB" dirty="0" smtClean="0"/>
              <a:t>Unit 02</a:t>
            </a:r>
            <a:endParaRPr lang="en-GB" dirty="0"/>
          </a:p>
        </p:txBody>
      </p:sp>
      <p:sp>
        <p:nvSpPr>
          <p:cNvPr id="3" name="Subtitle 2"/>
          <p:cNvSpPr>
            <a:spLocks noGrp="1"/>
          </p:cNvSpPr>
          <p:nvPr>
            <p:ph type="subTitle" idx="1"/>
          </p:nvPr>
        </p:nvSpPr>
        <p:spPr>
          <a:xfrm>
            <a:off x="1081844" y="2852936"/>
            <a:ext cx="7772400" cy="753497"/>
          </a:xfrm>
        </p:spPr>
        <p:txBody>
          <a:bodyPr>
            <a:normAutofit/>
          </a:bodyPr>
          <a:lstStyle/>
          <a:p>
            <a:r>
              <a:rPr lang="en-GB" sz="4000" dirty="0" smtClean="0"/>
              <a:t>Information Systems</a:t>
            </a:r>
            <a:endParaRPr lang="en-GB" sz="4000" dirty="0"/>
          </a:p>
        </p:txBody>
      </p:sp>
      <p:sp>
        <p:nvSpPr>
          <p:cNvPr id="4" name="TextBox 3"/>
          <p:cNvSpPr txBox="1"/>
          <p:nvPr/>
        </p:nvSpPr>
        <p:spPr>
          <a:xfrm>
            <a:off x="611560" y="4525833"/>
            <a:ext cx="8280920" cy="400110"/>
          </a:xfrm>
          <a:prstGeom prst="rect">
            <a:avLst/>
          </a:prstGeom>
          <a:noFill/>
        </p:spPr>
        <p:txBody>
          <a:bodyPr wrap="square" rtlCol="0">
            <a:spAutoFit/>
          </a:bodyPr>
          <a:lstStyle/>
          <a:p>
            <a:pPr algn="r"/>
            <a:r>
              <a:rPr lang="en-GB" sz="2000" b="1" dirty="0" smtClean="0"/>
              <a:t>LO1 – Understand how Organisations use Business Information</a:t>
            </a:r>
            <a:endParaRPr lang="en-GB" sz="2000" b="1" dirty="0"/>
          </a:p>
        </p:txBody>
      </p:sp>
      <p:pic>
        <p:nvPicPr>
          <p:cNvPr id="5" name="Picture 4" descr="Description: http://www.cooperstc.com/index_htm_files/25897.png"/>
          <p:cNvPicPr/>
          <p:nvPr/>
        </p:nvPicPr>
        <p:blipFill>
          <a:blip r:embed="rId3">
            <a:extLst>
              <a:ext uri="{28A0092B-C50C-407E-A947-70E740481C1C}">
                <a14:useLocalDpi xmlns:a14="http://schemas.microsoft.com/office/drawing/2010/main" val="0"/>
              </a:ext>
            </a:extLst>
          </a:blip>
          <a:srcRect/>
          <a:stretch>
            <a:fillRect/>
          </a:stretch>
        </p:blipFill>
        <p:spPr bwMode="auto">
          <a:xfrm>
            <a:off x="7740352" y="188640"/>
            <a:ext cx="1008112" cy="1296144"/>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124744"/>
            <a:ext cx="6336704" cy="5019600"/>
          </a:xfrm>
        </p:spPr>
        <p:txBody>
          <a:bodyPr>
            <a:noAutofit/>
          </a:bodyPr>
          <a:lstStyle/>
          <a:p>
            <a:pPr marL="0" indent="0">
              <a:buNone/>
            </a:pPr>
            <a:r>
              <a:rPr lang="en-GB" sz="1400" b="1" dirty="0" smtClean="0"/>
              <a:t>Symbolic </a:t>
            </a:r>
            <a:r>
              <a:rPr lang="en-GB" sz="1400" dirty="0" smtClean="0"/>
              <a:t>– When simple images or moving images do not tell the story, media companies often refer to symbolism to get their point across. The poster on the right was one of the most effective posters of the 1970’s. They would not tell the number of unemployed, or if Labour was responsible, or the reasons why these people were not working but the image evokes it’s own reactions, the snaking line, the long coats indicating it is in the North of England, Labour’s heartland. Similarly a doll in a war town city or a pram, a cigarette in a hand to represent cancer. Evoking emotion works when portraying the results of information, an easy method of replacing it.</a:t>
            </a:r>
          </a:p>
          <a:p>
            <a:pPr marL="0" indent="0">
              <a:buNone/>
            </a:pPr>
            <a:r>
              <a:rPr lang="en-GB" sz="1400" b="1" dirty="0" smtClean="0"/>
              <a:t>Statistical – </a:t>
            </a:r>
            <a:r>
              <a:rPr lang="en-GB" sz="1400" dirty="0" smtClean="0"/>
              <a:t>Numerical information is there for a specific target audience, those who have time, those who can read information, those who can see patterns or changes, this is when information is at its most raw, broken down, categorised, not giving reasons juts allowing for conjecture. All companies receive this, sales figures, statistics, customer breakdowns, t</a:t>
            </a:r>
            <a:r>
              <a:rPr lang="en-GB" sz="1400" dirty="0"/>
              <a:t>able </a:t>
            </a:r>
            <a:r>
              <a:rPr lang="en-GB" sz="1400" dirty="0" smtClean="0"/>
              <a:t>analysis. For some people this is the end game, how they work, what they use, for others this is the beginning of interpretation.</a:t>
            </a:r>
          </a:p>
          <a:p>
            <a:pPr marL="0" indent="0">
              <a:buNone/>
            </a:pPr>
            <a:r>
              <a:rPr lang="en-GB" sz="1400" b="1" dirty="0" smtClean="0"/>
              <a:t>Task 1 – P1.1</a:t>
            </a:r>
            <a:r>
              <a:rPr lang="en-GB" sz="1400" dirty="0" smtClean="0"/>
              <a:t> - </a:t>
            </a:r>
            <a:r>
              <a:rPr lang="en-GB" sz="1400" dirty="0"/>
              <a:t>Explain the different definitions for the </a:t>
            </a:r>
            <a:r>
              <a:rPr lang="en-GB" sz="1400" b="1" dirty="0"/>
              <a:t>forms of information</a:t>
            </a:r>
            <a:r>
              <a:rPr lang="en-GB" sz="1400" dirty="0"/>
              <a:t> used within a business, with </a:t>
            </a:r>
            <a:r>
              <a:rPr lang="en-GB" sz="1400" dirty="0" smtClean="0"/>
              <a:t>examples.</a:t>
            </a:r>
            <a:endParaRPr lang="en-GB" sz="1400" dirty="0"/>
          </a:p>
          <a:p>
            <a:r>
              <a:rPr lang="en-GB" sz="1400" dirty="0"/>
              <a:t>Describe how can they can be used within a business context</a:t>
            </a:r>
            <a:endParaRPr lang="en-GB" sz="1400" dirty="0" smtClean="0"/>
          </a:p>
        </p:txBody>
      </p:sp>
      <p:sp>
        <p:nvSpPr>
          <p:cNvPr id="2" name="Title 1"/>
          <p:cNvSpPr>
            <a:spLocks noGrp="1"/>
          </p:cNvSpPr>
          <p:nvPr>
            <p:ph type="title"/>
          </p:nvPr>
        </p:nvSpPr>
        <p:spPr>
          <a:xfrm>
            <a:off x="46484" y="332656"/>
            <a:ext cx="8918004" cy="854968"/>
          </a:xfrm>
        </p:spPr>
        <p:txBody>
          <a:bodyPr>
            <a:noAutofit/>
          </a:bodyPr>
          <a:lstStyle/>
          <a:p>
            <a:r>
              <a:rPr lang="en-GB" sz="4000" dirty="0"/>
              <a:t>P1.1 – Definitions of Information</a:t>
            </a:r>
            <a:endParaRPr lang="en-US" sz="4000" dirty="0"/>
          </a:p>
        </p:txBody>
      </p:sp>
      <p:pic>
        <p:nvPicPr>
          <p:cNvPr id="4098" name="Picture 2" descr="http://static5.businessinsider.com/image/4fed16cbecad049022000000/margaret-thatcher-fought-one-huge-battle-that-changed-the-uk-forever.jpg">
            <a:hlinkClick r:id="rId3"/>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034" t="9471" r="9355" b="4949"/>
          <a:stretch/>
        </p:blipFill>
        <p:spPr bwMode="auto">
          <a:xfrm>
            <a:off x="6588224" y="1340768"/>
            <a:ext cx="2489887" cy="1748482"/>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fhwa.dot.gov/publications/research/infrastructure/pavements/03060/images/task1.gif">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42542" y="4880570"/>
            <a:ext cx="2381250" cy="142875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Packard Plant">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46898" y="3501008"/>
            <a:ext cx="2376893" cy="9924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1842127"/>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196752"/>
            <a:ext cx="8712968" cy="5184576"/>
          </a:xfrm>
        </p:spPr>
        <p:txBody>
          <a:bodyPr numCol="1">
            <a:noAutofit/>
          </a:bodyPr>
          <a:lstStyle/>
          <a:p>
            <a:pPr marL="109728" indent="0">
              <a:buNone/>
            </a:pPr>
            <a:r>
              <a:rPr lang="en-GB" sz="1600" dirty="0" smtClean="0"/>
              <a:t>To this end a company will need to define what information is important to it and what to discard. Everything is data, the customers reaction is data, happy or sad, the voice on the end of the telephone is data, it can be read, it can be broken down, it can be put into a category and suddenly it becomes information. The human brain taken in m ore data than it can handle so it stores it away for interpretation. Similarly companies gather more data than is necessary. But there are categories of data they look for, this is called data gathering: </a:t>
            </a:r>
          </a:p>
          <a:p>
            <a:pPr marL="439738" lvl="1" indent="-176213"/>
            <a:r>
              <a:rPr lang="en-GB" sz="1600" b="1" dirty="0" smtClean="0"/>
              <a:t>Operational support </a:t>
            </a:r>
            <a:r>
              <a:rPr lang="en-GB" sz="1600" dirty="0" smtClean="0"/>
              <a:t>(e.g. monitoring and controlling activity)  - how well a business functions, from the time it takes on a call to the ability of their staff, this is operational data. If a customer complains it could because of the quality of product or service, for instance all Broadband packages are the relatively the same, prices are similar but customers have preferences. This is why companies need to monitor and control their staff. Similarly the production </a:t>
            </a:r>
            <a:r>
              <a:rPr lang="en-GB" sz="1600" dirty="0"/>
              <a:t>process of products </a:t>
            </a:r>
            <a:r>
              <a:rPr lang="en-GB" sz="1600" dirty="0" smtClean="0"/>
              <a:t>needs to be monitored, staffing needs monitoring, speed of output and quality of process needs controlling in order to benefit manufacturing.</a:t>
            </a:r>
          </a:p>
          <a:p>
            <a:pPr marL="439738" lvl="1" indent="-176213"/>
            <a:r>
              <a:rPr lang="en-GB" sz="1600" b="1" dirty="0" smtClean="0"/>
              <a:t>Analysis</a:t>
            </a:r>
            <a:r>
              <a:rPr lang="en-GB" sz="1600" dirty="0" smtClean="0"/>
              <a:t> (e.g. to identify patterns or trends) – Most data is gathered to be analysed, analysis generates patterns, trends, they are used by companies to predict. All successful new products have gone through this process, analysing what is happening, seeing a gap in the market or a demand and then filling that gap. Analysing also gives feedback, what is going well, what is not working, what needs more or less time or money. Data analysis is how successful companies stay successful. </a:t>
            </a:r>
          </a:p>
        </p:txBody>
      </p:sp>
      <p:sp>
        <p:nvSpPr>
          <p:cNvPr id="3" name="Title 2"/>
          <p:cNvSpPr>
            <a:spLocks noGrp="1"/>
          </p:cNvSpPr>
          <p:nvPr>
            <p:ph type="title"/>
          </p:nvPr>
        </p:nvSpPr>
        <p:spPr>
          <a:xfrm>
            <a:off x="395536" y="346646"/>
            <a:ext cx="8229600" cy="850106"/>
          </a:xfrm>
        </p:spPr>
        <p:txBody>
          <a:bodyPr>
            <a:normAutofit/>
          </a:bodyPr>
          <a:lstStyle/>
          <a:p>
            <a:r>
              <a:rPr lang="en-GB" dirty="0" smtClean="0"/>
              <a:t>P1.2 – Purpose of Data</a:t>
            </a:r>
            <a:endParaRPr lang="en-GB" dirty="0"/>
          </a:p>
        </p:txBody>
      </p:sp>
    </p:spTree>
    <p:extLst>
      <p:ext uri="{BB962C8B-B14F-4D97-AF65-F5344CB8AC3E}">
        <p14:creationId xmlns:p14="http://schemas.microsoft.com/office/powerpoint/2010/main" val="15981559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400600"/>
          </a:xfrm>
        </p:spPr>
        <p:txBody>
          <a:bodyPr numCol="1">
            <a:noAutofit/>
          </a:bodyPr>
          <a:lstStyle/>
          <a:p>
            <a:pPr marL="444500" lvl="1"/>
            <a:r>
              <a:rPr lang="en-GB" sz="1700" b="1" dirty="0" smtClean="0"/>
              <a:t>Decision </a:t>
            </a:r>
            <a:r>
              <a:rPr lang="en-GB" sz="1700" b="1" dirty="0"/>
              <a:t>making</a:t>
            </a:r>
            <a:r>
              <a:rPr lang="en-GB" sz="1700" dirty="0"/>
              <a:t> (e.g. operational, tactical, </a:t>
            </a:r>
            <a:r>
              <a:rPr lang="en-GB" sz="1700" dirty="0" smtClean="0"/>
              <a:t>strategic</a:t>
            </a:r>
            <a:r>
              <a:rPr lang="en-GB" sz="1700" dirty="0"/>
              <a:t>) </a:t>
            </a:r>
            <a:r>
              <a:rPr lang="en-GB" sz="1700" dirty="0" smtClean="0"/>
              <a:t>– Data is gathered by some companies in order to make decisions, make a new product, drop an old product, adapt the product lifecycle, change what is wrong or make better what is working well. Knowing all the facts leads to better decisions. Sony did not continue with the Minidisc when they saw that Apple was entering the market, Toshiba dropped Beta when JVC adapted VHS, Nokia sold to Microsoft when they saw their sales drop below 10% of the market. You need Data to make these decisions, sales figures, customer preferences, stock analysis etc. Every company who moves their manufacturing base does so because the data told them that it was more cost effective. </a:t>
            </a:r>
            <a:endParaRPr lang="en-GB" sz="1700" dirty="0"/>
          </a:p>
          <a:p>
            <a:pPr marL="444500" lvl="1"/>
            <a:r>
              <a:rPr lang="en-GB" sz="1700" b="1" dirty="0" smtClean="0"/>
              <a:t>Marketing </a:t>
            </a:r>
            <a:r>
              <a:rPr lang="en-GB" sz="1700" b="1" dirty="0"/>
              <a:t>and sales</a:t>
            </a:r>
            <a:r>
              <a:rPr lang="en-GB" sz="1700" dirty="0"/>
              <a:t> </a:t>
            </a:r>
            <a:r>
              <a:rPr lang="en-GB" sz="1700" dirty="0" smtClean="0"/>
              <a:t>– When is the best time to release the next game in a series, marketing and sales will find out, what should be in the game, marketing and sales can find out, how do you know what the reasons for buying are, market and </a:t>
            </a:r>
            <a:r>
              <a:rPr lang="en-GB" sz="1700" dirty="0"/>
              <a:t>sales find out. All companies have someone who looks at the sales figures and looks for trends, analyses the </a:t>
            </a:r>
            <a:r>
              <a:rPr lang="en-GB" sz="1700" dirty="0" smtClean="0"/>
              <a:t>customer base. This is few back to marketing who decide what to do, promote or withdraw, push in a different direction or focus on one. From the Ice Cream Van knowing where the customers are likely to be, to Audi knowing where to place a showroom, these are all decisions made by analysing sales figures and marketing strategies to know where and what the customers want.</a:t>
            </a:r>
            <a:endParaRPr lang="en-GB" sz="1700" dirty="0"/>
          </a:p>
        </p:txBody>
      </p:sp>
      <p:sp>
        <p:nvSpPr>
          <p:cNvPr id="3" name="Title 2"/>
          <p:cNvSpPr>
            <a:spLocks noGrp="1"/>
          </p:cNvSpPr>
          <p:nvPr>
            <p:ph type="title"/>
          </p:nvPr>
        </p:nvSpPr>
        <p:spPr>
          <a:xfrm>
            <a:off x="457200" y="116632"/>
            <a:ext cx="8229600" cy="850106"/>
          </a:xfrm>
        </p:spPr>
        <p:txBody>
          <a:bodyPr>
            <a:normAutofit/>
          </a:bodyPr>
          <a:lstStyle/>
          <a:p>
            <a:r>
              <a:rPr lang="en-GB" dirty="0" smtClean="0"/>
              <a:t>P1.2 – Purpose of Data</a:t>
            </a:r>
            <a:endParaRPr lang="en-GB" dirty="0"/>
          </a:p>
        </p:txBody>
      </p:sp>
    </p:spTree>
    <p:extLst>
      <p:ext uri="{BB962C8B-B14F-4D97-AF65-F5344CB8AC3E}">
        <p14:creationId xmlns:p14="http://schemas.microsoft.com/office/powerpoint/2010/main" val="32165761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040560"/>
          </a:xfrm>
        </p:spPr>
        <p:txBody>
          <a:bodyPr numCol="1">
            <a:noAutofit/>
          </a:bodyPr>
          <a:lstStyle/>
          <a:p>
            <a:pPr marL="439738" lvl="1" indent="-263525"/>
            <a:r>
              <a:rPr lang="en-GB" sz="1600" b="1" dirty="0" smtClean="0"/>
              <a:t>Communication</a:t>
            </a:r>
            <a:r>
              <a:rPr lang="en-GB" sz="1600" dirty="0" smtClean="0"/>
              <a:t> – “You’re call is important to us”. We hear this and ignore it but companies do monitor calls, for training, for improvement, for legal reasons, to find out opinions and what works well. Emails from customers are stored and read, feedback is followed, opinions are measured to improve standards. We may not see this in our day to day customer role but it does happen. Companies like eBay follow up on emails to find out if the solutions work, you feel valued, you will want to stay with them, you will think they care about you, about your custom. Remember that every form of communication with the customer from verbal to statistical is an information gathering exercise. </a:t>
            </a:r>
            <a:endParaRPr lang="en-GB" sz="1600" dirty="0"/>
          </a:p>
          <a:p>
            <a:pPr marL="439738" lvl="1" indent="-263525"/>
            <a:r>
              <a:rPr lang="en-GB" sz="1600" b="1" dirty="0" smtClean="0"/>
              <a:t>Flow</a:t>
            </a:r>
            <a:r>
              <a:rPr lang="en-GB" sz="1600" dirty="0" smtClean="0"/>
              <a:t> </a:t>
            </a:r>
            <a:r>
              <a:rPr lang="en-GB" sz="1600" dirty="0"/>
              <a:t>(e.g. internally and externally</a:t>
            </a:r>
            <a:r>
              <a:rPr lang="en-GB" sz="1600" dirty="0" smtClean="0"/>
              <a:t>) – Companies like to improve efficiency, efficiency increases sales. The quicker and more correct the information is transferred from one source to another the more effective it is. Verbal is instant but open to interpretation, written is more precise but less personal, email is recorded but time consuming. External communications represent the company so they have to be more formal, internal communications serve a purpose but are less measured. Larger companies set up data structures to manage all information where staff can feed from it, smaller companies have less distance for the information to travel so it can be more personalised.</a:t>
            </a:r>
          </a:p>
          <a:p>
            <a:pPr marL="439738" lvl="1" indent="-263525"/>
            <a:r>
              <a:rPr lang="en-GB" sz="1600" b="1" dirty="0" smtClean="0"/>
              <a:t>Task 2  P1.2</a:t>
            </a:r>
            <a:r>
              <a:rPr lang="en-GB" sz="1600" dirty="0" smtClean="0"/>
              <a:t> </a:t>
            </a:r>
            <a:r>
              <a:rPr lang="en-GB" sz="1600" dirty="0"/>
              <a:t>- Explain the different </a:t>
            </a:r>
            <a:r>
              <a:rPr lang="en-GB" sz="1600" dirty="0" smtClean="0"/>
              <a:t>purposes of data, </a:t>
            </a:r>
            <a:r>
              <a:rPr lang="en-GB" sz="1600" dirty="0"/>
              <a:t>with </a:t>
            </a:r>
            <a:r>
              <a:rPr lang="en-GB" sz="1600" dirty="0" smtClean="0"/>
              <a:t>examples, and how these forms can be used within a business context.</a:t>
            </a:r>
            <a:endParaRPr lang="en-GB" sz="1600" dirty="0"/>
          </a:p>
          <a:p>
            <a:pPr marL="439738" lvl="1" indent="-263525"/>
            <a:endParaRPr lang="en-GB" sz="1600" dirty="0"/>
          </a:p>
        </p:txBody>
      </p:sp>
      <p:sp>
        <p:nvSpPr>
          <p:cNvPr id="3" name="Title 2"/>
          <p:cNvSpPr>
            <a:spLocks noGrp="1"/>
          </p:cNvSpPr>
          <p:nvPr>
            <p:ph type="title"/>
          </p:nvPr>
        </p:nvSpPr>
        <p:spPr>
          <a:xfrm>
            <a:off x="457200" y="116632"/>
            <a:ext cx="8229600" cy="850106"/>
          </a:xfrm>
        </p:spPr>
        <p:txBody>
          <a:bodyPr>
            <a:normAutofit/>
          </a:bodyPr>
          <a:lstStyle/>
          <a:p>
            <a:r>
              <a:rPr lang="en-GB" dirty="0" smtClean="0"/>
              <a:t>P1.2 – Purpose of Data</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250134630"/>
              </p:ext>
            </p:extLst>
          </p:nvPr>
        </p:nvGraphicFramePr>
        <p:xfrm>
          <a:off x="323528" y="6093296"/>
          <a:ext cx="8496943" cy="360040"/>
        </p:xfrm>
        <a:graphic>
          <a:graphicData uri="http://schemas.openxmlformats.org/drawingml/2006/table">
            <a:tbl>
              <a:tblPr firstRow="1" bandRow="1">
                <a:tableStyleId>{5C22544A-7EE6-4342-B048-85BDC9FD1C3A}</a:tableStyleId>
              </a:tblPr>
              <a:tblGrid>
                <a:gridCol w="1728192"/>
                <a:gridCol w="1053993"/>
                <a:gridCol w="1799214"/>
                <a:gridCol w="1683297"/>
                <a:gridCol w="1368152"/>
                <a:gridCol w="864095"/>
              </a:tblGrid>
              <a:tr h="360040">
                <a:tc>
                  <a:txBody>
                    <a:bodyPr/>
                    <a:lstStyle/>
                    <a:p>
                      <a:pPr algn="ctr"/>
                      <a:r>
                        <a:rPr kumimoji="0" lang="en-GB" sz="1400" b="1" kern="1200" dirty="0" smtClean="0">
                          <a:solidFill>
                            <a:schemeClr val="tx1"/>
                          </a:solidFill>
                          <a:latin typeface="Calibri" pitchFamily="34" charset="0"/>
                          <a:ea typeface="+mn-ea"/>
                          <a:cs typeface="Calibri" pitchFamily="34" charset="0"/>
                        </a:rPr>
                        <a:t>Operational Support</a:t>
                      </a:r>
                      <a:endParaRPr kumimoji="0" lang="en-GB" sz="1400" b="1" kern="1200" dirty="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tx1"/>
                          </a:solidFill>
                          <a:latin typeface="Calibri" pitchFamily="34" charset="0"/>
                          <a:ea typeface="+mn-ea"/>
                          <a:cs typeface="Calibri" pitchFamily="34" charset="0"/>
                        </a:rPr>
                        <a:t>Analysis</a:t>
                      </a:r>
                    </a:p>
                  </a:txBody>
                  <a:tcPr anchor="ctr">
                    <a:solidFill>
                      <a:schemeClr val="tx2">
                        <a:lumMod val="20000"/>
                        <a:lumOff val="80000"/>
                      </a:schemeClr>
                    </a:solidFill>
                  </a:tcPr>
                </a:tc>
                <a:tc>
                  <a:txBody>
                    <a:bodyPr/>
                    <a:lstStyle/>
                    <a:p>
                      <a:pPr marL="0" lvl="1" indent="0" algn="ctr"/>
                      <a:r>
                        <a:rPr kumimoji="0" lang="en-GB" sz="1400" b="1" kern="1200" dirty="0" smtClean="0">
                          <a:solidFill>
                            <a:schemeClr val="tx1"/>
                          </a:solidFill>
                          <a:latin typeface="Calibri" pitchFamily="34" charset="0"/>
                          <a:ea typeface="+mn-ea"/>
                          <a:cs typeface="Calibri" pitchFamily="34" charset="0"/>
                        </a:rPr>
                        <a:t>Decision Making</a:t>
                      </a:r>
                    </a:p>
                  </a:txBody>
                  <a:tcPr anchor="ctr">
                    <a:solidFill>
                      <a:schemeClr val="tx2">
                        <a:lumMod val="20000"/>
                        <a:lumOff val="80000"/>
                      </a:schemeClr>
                    </a:solidFill>
                  </a:tcPr>
                </a:tc>
                <a:tc>
                  <a:txBody>
                    <a:bodyPr/>
                    <a:lstStyle/>
                    <a:p>
                      <a:pPr marL="0" lvl="1" indent="0" algn="ctr"/>
                      <a:r>
                        <a:rPr kumimoji="0" lang="en-GB" sz="1400" b="1" kern="1200" dirty="0" smtClean="0">
                          <a:solidFill>
                            <a:schemeClr val="tx1"/>
                          </a:solidFill>
                          <a:latin typeface="Calibri" pitchFamily="34" charset="0"/>
                          <a:ea typeface="+mn-ea"/>
                          <a:cs typeface="Calibri" pitchFamily="34" charset="0"/>
                        </a:rPr>
                        <a:t>Marketing and Sales</a:t>
                      </a:r>
                    </a:p>
                  </a:txBody>
                  <a:tcPr anchor="ctr">
                    <a:solidFill>
                      <a:schemeClr val="tx2">
                        <a:lumMod val="20000"/>
                        <a:lumOff val="80000"/>
                      </a:schemeClr>
                    </a:solidFill>
                  </a:tcPr>
                </a:tc>
                <a:tc>
                  <a:txBody>
                    <a:bodyPr/>
                    <a:lstStyle/>
                    <a:p>
                      <a:pPr algn="ctr"/>
                      <a:r>
                        <a:rPr kumimoji="0" lang="en-GB" sz="1400" b="1" kern="1200" dirty="0" smtClean="0">
                          <a:solidFill>
                            <a:schemeClr val="tx1"/>
                          </a:solidFill>
                          <a:latin typeface="Calibri" pitchFamily="34" charset="0"/>
                          <a:ea typeface="+mn-ea"/>
                          <a:cs typeface="Calibri" pitchFamily="34" charset="0"/>
                        </a:rPr>
                        <a:t>Communication</a:t>
                      </a:r>
                      <a:endParaRPr kumimoji="0" lang="en-GB" sz="1400" b="1" kern="1200" dirty="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400" b="1" kern="1200" dirty="0" smtClean="0">
                          <a:solidFill>
                            <a:schemeClr val="tx1"/>
                          </a:solidFill>
                          <a:latin typeface="Calibri" pitchFamily="34" charset="0"/>
                          <a:ea typeface="+mn-ea"/>
                          <a:cs typeface="Calibri" pitchFamily="34" charset="0"/>
                        </a:rPr>
                        <a:t>Flow</a:t>
                      </a:r>
                    </a:p>
                  </a:txBody>
                  <a:tcPr anchor="ctr">
                    <a:solidFill>
                      <a:schemeClr val="tx2">
                        <a:lumMod val="20000"/>
                        <a:lumOff val="80000"/>
                      </a:schemeClr>
                    </a:solidFill>
                  </a:tcPr>
                </a:tc>
              </a:tr>
            </a:tbl>
          </a:graphicData>
        </a:graphic>
      </p:graphicFrame>
    </p:spTree>
    <p:extLst>
      <p:ext uri="{BB962C8B-B14F-4D97-AF65-F5344CB8AC3E}">
        <p14:creationId xmlns:p14="http://schemas.microsoft.com/office/powerpoint/2010/main" val="173776627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544616"/>
          </a:xfrm>
        </p:spPr>
        <p:txBody>
          <a:bodyPr numCol="1">
            <a:noAutofit/>
          </a:bodyPr>
          <a:lstStyle/>
          <a:p>
            <a:pPr marL="0" indent="0">
              <a:buNone/>
            </a:pPr>
            <a:r>
              <a:rPr lang="en-GB" sz="1600" dirty="0" smtClean="0"/>
              <a:t>There are different methods of data collection and different uses of information within a company. Data is raw, unfiltered, distributed by a wide audience and contains all the information the company needs. Sales figures are data, how that data is broken down and used becomes information. Every department within a company will receive data that needs to be interpreted, catalogued, reimagined, transformed into useful chunks called information. A database takes in data and reports back as information in terms </a:t>
            </a:r>
            <a:r>
              <a:rPr lang="en-GB" sz="1600" dirty="0"/>
              <a:t>of queries.</a:t>
            </a:r>
          </a:p>
          <a:p>
            <a:pPr marL="0" indent="0">
              <a:buNone/>
            </a:pPr>
            <a:endParaRPr lang="en-GB" sz="1050" dirty="0" smtClean="0"/>
          </a:p>
          <a:p>
            <a:pPr marL="0" lvl="0" indent="0" fontAlgn="base">
              <a:spcBef>
                <a:spcPct val="0"/>
              </a:spcBef>
              <a:spcAft>
                <a:spcPct val="0"/>
              </a:spcAft>
              <a:buClrTx/>
              <a:buSzTx/>
              <a:buNone/>
            </a:pPr>
            <a:r>
              <a:rPr lang="en-GB" sz="1800" b="1" dirty="0" smtClean="0">
                <a:latin typeface="Calibri" pitchFamily="34" charset="0"/>
                <a:ea typeface="Calibri" pitchFamily="34" charset="0"/>
                <a:cs typeface="Times New Roman" pitchFamily="18" charset="0"/>
              </a:rPr>
              <a:t>Task 3</a:t>
            </a:r>
            <a:r>
              <a:rPr lang="en-GB" sz="1800" dirty="0" smtClean="0">
                <a:latin typeface="Calibri" pitchFamily="34" charset="0"/>
                <a:ea typeface="Calibri" pitchFamily="34" charset="0"/>
                <a:cs typeface="Times New Roman" pitchFamily="18" charset="0"/>
              </a:rPr>
              <a:t> </a:t>
            </a:r>
            <a:r>
              <a:rPr lang="en-GB" sz="1800" dirty="0">
                <a:latin typeface="Calibri" pitchFamily="34" charset="0"/>
                <a:ea typeface="Calibri" pitchFamily="34" charset="0"/>
                <a:cs typeface="Times New Roman" pitchFamily="18" charset="0"/>
              </a:rPr>
              <a:t>– </a:t>
            </a:r>
            <a:r>
              <a:rPr lang="en-GB" sz="1800" b="1" dirty="0">
                <a:latin typeface="Calibri" pitchFamily="34" charset="0"/>
                <a:ea typeface="Calibri" pitchFamily="34" charset="0"/>
                <a:cs typeface="Times New Roman" pitchFamily="18" charset="0"/>
              </a:rPr>
              <a:t>P1.3 - </a:t>
            </a:r>
            <a:r>
              <a:rPr lang="en-GB" sz="1800" dirty="0" smtClean="0">
                <a:latin typeface="Calibri" pitchFamily="34" charset="0"/>
                <a:ea typeface="Calibri" pitchFamily="34" charset="0"/>
                <a:cs typeface="Times New Roman" pitchFamily="18" charset="0"/>
              </a:rPr>
              <a:t>In </a:t>
            </a:r>
            <a:r>
              <a:rPr lang="en-GB" sz="1800" dirty="0">
                <a:latin typeface="Calibri" pitchFamily="34" charset="0"/>
                <a:ea typeface="Calibri" pitchFamily="34" charset="0"/>
                <a:cs typeface="Times New Roman" pitchFamily="18" charset="0"/>
              </a:rPr>
              <a:t>computing terms, what is </a:t>
            </a:r>
            <a:r>
              <a:rPr lang="en-GB" sz="1800" b="1" dirty="0">
                <a:latin typeface="Calibri" pitchFamily="34" charset="0"/>
                <a:ea typeface="Calibri" pitchFamily="34" charset="0"/>
                <a:cs typeface="Times New Roman" pitchFamily="18" charset="0"/>
              </a:rPr>
              <a:t>Data</a:t>
            </a:r>
            <a:r>
              <a:rPr lang="en-GB" sz="1800" dirty="0">
                <a:latin typeface="Calibri" pitchFamily="34" charset="0"/>
                <a:ea typeface="Calibri" pitchFamily="34" charset="0"/>
                <a:cs typeface="Times New Roman" pitchFamily="18" charset="0"/>
              </a:rPr>
              <a:t>?</a:t>
            </a:r>
            <a:endParaRPr lang="en-GB" sz="1050" dirty="0">
              <a:latin typeface="Arial" pitchFamily="34" charset="0"/>
              <a:cs typeface="Arial" pitchFamily="34" charset="0"/>
            </a:endParaRPr>
          </a:p>
          <a:p>
            <a:pPr marL="0" lvl="0" indent="0" eaLnBrk="0" fontAlgn="base" hangingPunct="0">
              <a:spcBef>
                <a:spcPct val="0"/>
              </a:spcBef>
              <a:spcAft>
                <a:spcPct val="0"/>
              </a:spcAft>
              <a:buClrTx/>
              <a:buSzTx/>
              <a:buNone/>
            </a:pPr>
            <a:r>
              <a:rPr lang="en-GB" sz="1800" b="1" dirty="0" smtClean="0">
                <a:latin typeface="Calibri" pitchFamily="34" charset="0"/>
                <a:ea typeface="Calibri" pitchFamily="34" charset="0"/>
                <a:cs typeface="Times New Roman" pitchFamily="18" charset="0"/>
              </a:rPr>
              <a:t>Task 4</a:t>
            </a:r>
            <a:r>
              <a:rPr lang="en-GB" sz="1800" dirty="0" smtClean="0">
                <a:latin typeface="Calibri" pitchFamily="34" charset="0"/>
                <a:ea typeface="Calibri" pitchFamily="34" charset="0"/>
                <a:cs typeface="Times New Roman" pitchFamily="18" charset="0"/>
              </a:rPr>
              <a:t> – </a:t>
            </a:r>
            <a:r>
              <a:rPr lang="en-GB" sz="1800" b="1" dirty="0">
                <a:latin typeface="Calibri" pitchFamily="34" charset="0"/>
                <a:ea typeface="Calibri" pitchFamily="34" charset="0"/>
                <a:cs typeface="Times New Roman" pitchFamily="18" charset="0"/>
              </a:rPr>
              <a:t>P1.3 - </a:t>
            </a:r>
            <a:r>
              <a:rPr lang="en-GB" sz="1800" dirty="0" smtClean="0">
                <a:latin typeface="Calibri" pitchFamily="34" charset="0"/>
                <a:ea typeface="Calibri" pitchFamily="34" charset="0"/>
                <a:cs typeface="Times New Roman" pitchFamily="18" charset="0"/>
              </a:rPr>
              <a:t>In </a:t>
            </a:r>
            <a:r>
              <a:rPr lang="en-GB" sz="1800" dirty="0">
                <a:latin typeface="Calibri" pitchFamily="34" charset="0"/>
                <a:ea typeface="Calibri" pitchFamily="34" charset="0"/>
                <a:cs typeface="Times New Roman" pitchFamily="18" charset="0"/>
              </a:rPr>
              <a:t>computing terms, what is </a:t>
            </a:r>
            <a:r>
              <a:rPr lang="en-GB" sz="1800" b="1" dirty="0">
                <a:latin typeface="Calibri" pitchFamily="34" charset="0"/>
                <a:ea typeface="Calibri" pitchFamily="34" charset="0"/>
                <a:cs typeface="Times New Roman" pitchFamily="18" charset="0"/>
              </a:rPr>
              <a:t>Information</a:t>
            </a:r>
            <a:r>
              <a:rPr lang="en-GB" sz="1800" dirty="0">
                <a:latin typeface="Calibri" pitchFamily="34" charset="0"/>
                <a:ea typeface="Calibri" pitchFamily="34" charset="0"/>
                <a:cs typeface="Times New Roman" pitchFamily="18" charset="0"/>
              </a:rPr>
              <a:t>?</a:t>
            </a:r>
            <a:endParaRPr lang="en-GB" sz="3600" dirty="0">
              <a:latin typeface="Arial" pitchFamily="34" charset="0"/>
              <a:cs typeface="Arial" pitchFamily="34" charset="0"/>
            </a:endParaRPr>
          </a:p>
          <a:p>
            <a:pPr marL="0" lvl="0" indent="0" eaLnBrk="0" fontAlgn="base" hangingPunct="0">
              <a:spcBef>
                <a:spcPct val="0"/>
              </a:spcBef>
              <a:spcAft>
                <a:spcPct val="0"/>
              </a:spcAft>
              <a:buClrTx/>
              <a:buSzTx/>
              <a:buNone/>
            </a:pPr>
            <a:endParaRPr lang="en-GB" sz="2800" dirty="0" smtClean="0">
              <a:latin typeface="Arial" pitchFamily="34" charset="0"/>
              <a:cs typeface="Arial" pitchFamily="34" charset="0"/>
            </a:endParaRPr>
          </a:p>
          <a:p>
            <a:pPr marL="0" lvl="0" indent="0" eaLnBrk="0" fontAlgn="base" hangingPunct="0">
              <a:spcBef>
                <a:spcPct val="0"/>
              </a:spcBef>
              <a:spcAft>
                <a:spcPct val="0"/>
              </a:spcAft>
              <a:buClrTx/>
              <a:buSzTx/>
              <a:buNone/>
            </a:pPr>
            <a:endParaRPr lang="en-GB" sz="1050" dirty="0" smtClean="0">
              <a:latin typeface="Arial" pitchFamily="34" charset="0"/>
              <a:cs typeface="Arial" pitchFamily="34" charset="0"/>
            </a:endParaRPr>
          </a:p>
          <a:p>
            <a:pPr marL="0" lvl="0" indent="0" eaLnBrk="0" fontAlgn="base" hangingPunct="0">
              <a:spcBef>
                <a:spcPct val="0"/>
              </a:spcBef>
              <a:spcAft>
                <a:spcPct val="0"/>
              </a:spcAft>
              <a:buClrTx/>
              <a:buSzTx/>
              <a:buNone/>
            </a:pPr>
            <a:endParaRPr lang="en-GB" sz="1050" dirty="0">
              <a:latin typeface="Arial" pitchFamily="34" charset="0"/>
              <a:cs typeface="Arial" pitchFamily="34" charset="0"/>
            </a:endParaRPr>
          </a:p>
          <a:p>
            <a:pPr marL="0" lvl="0" indent="0" eaLnBrk="0" fontAlgn="base" hangingPunct="0">
              <a:spcBef>
                <a:spcPct val="0"/>
              </a:spcBef>
              <a:spcAft>
                <a:spcPct val="0"/>
              </a:spcAft>
              <a:buClrTx/>
              <a:buSzTx/>
              <a:buNone/>
            </a:pPr>
            <a:r>
              <a:rPr lang="en-GB" sz="1800" b="1" dirty="0" smtClean="0">
                <a:latin typeface="Calibri" pitchFamily="34" charset="0"/>
                <a:ea typeface="Calibri" pitchFamily="34" charset="0"/>
                <a:cs typeface="Times New Roman" pitchFamily="18" charset="0"/>
              </a:rPr>
              <a:t>Task 5</a:t>
            </a:r>
            <a:r>
              <a:rPr lang="en-GB" sz="1800" dirty="0" smtClean="0">
                <a:latin typeface="Calibri" pitchFamily="34" charset="0"/>
                <a:ea typeface="Calibri" pitchFamily="34" charset="0"/>
                <a:cs typeface="Times New Roman" pitchFamily="18" charset="0"/>
              </a:rPr>
              <a:t> </a:t>
            </a:r>
            <a:r>
              <a:rPr lang="en-GB" sz="1800" dirty="0">
                <a:latin typeface="Calibri" pitchFamily="34" charset="0"/>
                <a:ea typeface="Calibri" pitchFamily="34" charset="0"/>
                <a:cs typeface="Times New Roman" pitchFamily="18" charset="0"/>
              </a:rPr>
              <a:t>– </a:t>
            </a:r>
            <a:r>
              <a:rPr lang="en-GB" sz="1800" b="1" dirty="0">
                <a:latin typeface="Calibri" pitchFamily="34" charset="0"/>
                <a:ea typeface="Calibri" pitchFamily="34" charset="0"/>
                <a:cs typeface="Times New Roman" pitchFamily="18" charset="0"/>
              </a:rPr>
              <a:t>P1.3 - </a:t>
            </a:r>
            <a:r>
              <a:rPr lang="en-GB" sz="1800" dirty="0" smtClean="0">
                <a:latin typeface="Calibri" pitchFamily="34" charset="0"/>
                <a:ea typeface="Calibri" pitchFamily="34" charset="0"/>
                <a:cs typeface="Times New Roman" pitchFamily="18" charset="0"/>
              </a:rPr>
              <a:t>Select </a:t>
            </a:r>
            <a:r>
              <a:rPr lang="en-GB" sz="1800" dirty="0">
                <a:latin typeface="Calibri" pitchFamily="34" charset="0"/>
                <a:ea typeface="Calibri" pitchFamily="34" charset="0"/>
                <a:cs typeface="Times New Roman" pitchFamily="18" charset="0"/>
              </a:rPr>
              <a:t>a business of your choice, and identify the following: (with evidence, where possible)</a:t>
            </a:r>
            <a:endParaRPr lang="en-GB" sz="1050" dirty="0">
              <a:latin typeface="Arial" pitchFamily="34" charset="0"/>
              <a:cs typeface="Arial" pitchFamily="34" charset="0"/>
            </a:endParaRPr>
          </a:p>
          <a:p>
            <a:pPr marL="544513" indent="-280988" eaLnBrk="0" fontAlgn="base" hangingPunct="0">
              <a:spcBef>
                <a:spcPct val="0"/>
              </a:spcBef>
              <a:spcAft>
                <a:spcPct val="0"/>
              </a:spcAft>
              <a:buClrTx/>
              <a:buSzTx/>
            </a:pPr>
            <a:r>
              <a:rPr lang="en-GB" sz="1800" dirty="0" smtClean="0">
                <a:latin typeface="Calibri" pitchFamily="34" charset="0"/>
                <a:ea typeface="Calibri" pitchFamily="34" charset="0"/>
                <a:cs typeface="Times New Roman" pitchFamily="18" charset="0"/>
              </a:rPr>
              <a:t>Describe </a:t>
            </a:r>
            <a:r>
              <a:rPr lang="en-GB" sz="1800" dirty="0">
                <a:latin typeface="Calibri" pitchFamily="34" charset="0"/>
                <a:ea typeface="Calibri" pitchFamily="34" charset="0"/>
                <a:cs typeface="Times New Roman" pitchFamily="18" charset="0"/>
              </a:rPr>
              <a:t>the type of business it </a:t>
            </a:r>
            <a:r>
              <a:rPr lang="en-GB" sz="1800" dirty="0" smtClean="0">
                <a:latin typeface="Calibri" pitchFamily="34" charset="0"/>
                <a:ea typeface="Calibri" pitchFamily="34" charset="0"/>
                <a:cs typeface="Times New Roman" pitchFamily="18" charset="0"/>
              </a:rPr>
              <a:t>is (in terms of Primary, Secondary or Tertiary)</a:t>
            </a:r>
            <a:endParaRPr lang="en-GB" sz="1800" dirty="0">
              <a:latin typeface="Calibri" pitchFamily="34" charset="0"/>
              <a:ea typeface="Calibri" pitchFamily="34" charset="0"/>
              <a:cs typeface="Times New Roman" pitchFamily="18" charset="0"/>
            </a:endParaRPr>
          </a:p>
          <a:p>
            <a:pPr marL="544513" indent="-280988" eaLnBrk="0" fontAlgn="base" hangingPunct="0">
              <a:spcBef>
                <a:spcPct val="0"/>
              </a:spcBef>
              <a:spcAft>
                <a:spcPct val="0"/>
              </a:spcAft>
              <a:buClrTx/>
              <a:buSzTx/>
            </a:pPr>
            <a:r>
              <a:rPr lang="en-GB" sz="1800" dirty="0" smtClean="0">
                <a:latin typeface="Calibri" pitchFamily="34" charset="0"/>
                <a:ea typeface="Calibri" pitchFamily="34" charset="0"/>
                <a:cs typeface="Times New Roman" pitchFamily="18" charset="0"/>
              </a:rPr>
              <a:t>What </a:t>
            </a:r>
            <a:r>
              <a:rPr lang="en-GB" sz="1800" dirty="0">
                <a:latin typeface="Calibri" pitchFamily="34" charset="0"/>
                <a:ea typeface="Calibri" pitchFamily="34" charset="0"/>
                <a:cs typeface="Times New Roman" pitchFamily="18" charset="0"/>
              </a:rPr>
              <a:t>is their customer base (geographic – National / International / </a:t>
            </a:r>
            <a:r>
              <a:rPr lang="en-GB" sz="1800" dirty="0" smtClean="0">
                <a:latin typeface="Calibri" pitchFamily="34" charset="0"/>
                <a:ea typeface="Calibri" pitchFamily="34" charset="0"/>
                <a:cs typeface="Times New Roman" pitchFamily="18" charset="0"/>
              </a:rPr>
              <a:t>Global/ Worldwide)</a:t>
            </a:r>
          </a:p>
          <a:p>
            <a:pPr marL="544513" indent="-280988" eaLnBrk="0" fontAlgn="base" hangingPunct="0">
              <a:spcBef>
                <a:spcPct val="0"/>
              </a:spcBef>
              <a:spcAft>
                <a:spcPct val="0"/>
              </a:spcAft>
              <a:buClrTx/>
              <a:buSzTx/>
            </a:pPr>
            <a:r>
              <a:rPr lang="en-GB" sz="1800" dirty="0">
                <a:latin typeface="Calibri" pitchFamily="34" charset="0"/>
                <a:ea typeface="Calibri" pitchFamily="34" charset="0"/>
                <a:cs typeface="Times New Roman" pitchFamily="18" charset="0"/>
              </a:rPr>
              <a:t>What is the purpose of the business</a:t>
            </a:r>
          </a:p>
          <a:p>
            <a:pPr marL="544513" indent="-280988" eaLnBrk="0" fontAlgn="base" hangingPunct="0">
              <a:spcBef>
                <a:spcPct val="0"/>
              </a:spcBef>
              <a:spcAft>
                <a:spcPct val="0"/>
              </a:spcAft>
              <a:buClrTx/>
              <a:buSzTx/>
            </a:pPr>
            <a:r>
              <a:rPr lang="en-GB" sz="1800" dirty="0" smtClean="0">
                <a:latin typeface="Calibri" pitchFamily="34" charset="0"/>
                <a:ea typeface="Calibri" pitchFamily="34" charset="0"/>
                <a:cs typeface="Times New Roman" pitchFamily="18" charset="0"/>
              </a:rPr>
              <a:t>Who </a:t>
            </a:r>
            <a:r>
              <a:rPr lang="en-GB" sz="1800" dirty="0">
                <a:latin typeface="Calibri" pitchFamily="34" charset="0"/>
                <a:ea typeface="Calibri" pitchFamily="34" charset="0"/>
                <a:cs typeface="Times New Roman" pitchFamily="18" charset="0"/>
              </a:rPr>
              <a:t>are their target </a:t>
            </a:r>
            <a:r>
              <a:rPr lang="en-GB" sz="1800" dirty="0" smtClean="0">
                <a:latin typeface="Calibri" pitchFamily="34" charset="0"/>
                <a:ea typeface="Calibri" pitchFamily="34" charset="0"/>
                <a:cs typeface="Times New Roman" pitchFamily="18" charset="0"/>
              </a:rPr>
              <a:t>audience</a:t>
            </a:r>
          </a:p>
          <a:p>
            <a:pPr marL="544513" indent="-280988" eaLnBrk="0" fontAlgn="base" hangingPunct="0">
              <a:spcBef>
                <a:spcPct val="0"/>
              </a:spcBef>
              <a:spcAft>
                <a:spcPct val="0"/>
              </a:spcAft>
              <a:buClrTx/>
              <a:buSzTx/>
            </a:pPr>
            <a:r>
              <a:rPr lang="en-GB" sz="1800" dirty="0" smtClean="0">
                <a:latin typeface="Calibri" pitchFamily="34" charset="0"/>
                <a:ea typeface="Calibri" pitchFamily="34" charset="0"/>
                <a:cs typeface="Times New Roman" pitchFamily="18" charset="0"/>
              </a:rPr>
              <a:t>Type </a:t>
            </a:r>
            <a:r>
              <a:rPr lang="en-GB" sz="1800" dirty="0">
                <a:latin typeface="Calibri" pitchFamily="34" charset="0"/>
                <a:ea typeface="Calibri" pitchFamily="34" charset="0"/>
                <a:cs typeface="Times New Roman" pitchFamily="18" charset="0"/>
              </a:rPr>
              <a:t>of </a:t>
            </a:r>
            <a:r>
              <a:rPr lang="en-GB" sz="1800" dirty="0" smtClean="0">
                <a:latin typeface="Calibri" pitchFamily="34" charset="0"/>
                <a:ea typeface="Calibri" pitchFamily="34" charset="0"/>
                <a:cs typeface="Times New Roman" pitchFamily="18" charset="0"/>
              </a:rPr>
              <a:t>Data </a:t>
            </a:r>
            <a:r>
              <a:rPr lang="en-GB" sz="1800" dirty="0">
                <a:latin typeface="Calibri" pitchFamily="34" charset="0"/>
                <a:ea typeface="Calibri" pitchFamily="34" charset="0"/>
                <a:cs typeface="Times New Roman" pitchFamily="18" charset="0"/>
              </a:rPr>
              <a:t>that it </a:t>
            </a:r>
            <a:r>
              <a:rPr lang="en-GB" sz="1800" dirty="0" smtClean="0">
                <a:latin typeface="Calibri" pitchFamily="34" charset="0"/>
                <a:ea typeface="Calibri" pitchFamily="34" charset="0"/>
                <a:cs typeface="Times New Roman" pitchFamily="18" charset="0"/>
              </a:rPr>
              <a:t>receives and from where (e.g. Sales, Suppliers, Trends, Government Statistics, Surveys, Rivals)</a:t>
            </a:r>
            <a:endParaRPr lang="en-GB" sz="2800" dirty="0">
              <a:latin typeface="Arial" pitchFamily="34" charset="0"/>
              <a:cs typeface="Arial" pitchFamily="34" charset="0"/>
            </a:endParaRPr>
          </a:p>
        </p:txBody>
      </p:sp>
      <p:sp>
        <p:nvSpPr>
          <p:cNvPr id="3" name="Title 2"/>
          <p:cNvSpPr>
            <a:spLocks noGrp="1"/>
          </p:cNvSpPr>
          <p:nvPr>
            <p:ph type="title"/>
          </p:nvPr>
        </p:nvSpPr>
        <p:spPr>
          <a:xfrm>
            <a:off x="457200" y="116632"/>
            <a:ext cx="8229600" cy="850106"/>
          </a:xfrm>
        </p:spPr>
        <p:txBody>
          <a:bodyPr>
            <a:normAutofit/>
          </a:bodyPr>
          <a:lstStyle/>
          <a:p>
            <a:r>
              <a:rPr lang="en-GB" sz="4000" dirty="0" smtClean="0"/>
              <a:t>P1.3 – Information </a:t>
            </a:r>
            <a:r>
              <a:rPr lang="en-GB" sz="4000" dirty="0" err="1" smtClean="0"/>
              <a:t>vs</a:t>
            </a:r>
            <a:r>
              <a:rPr lang="en-GB" sz="4000" dirty="0" smtClean="0"/>
              <a:t> Data</a:t>
            </a:r>
            <a:endParaRPr lang="en-GB" sz="4000" dirty="0"/>
          </a:p>
        </p:txBody>
      </p:sp>
      <p:graphicFrame>
        <p:nvGraphicFramePr>
          <p:cNvPr id="4" name="Table 3"/>
          <p:cNvGraphicFramePr>
            <a:graphicFrameLocks noGrp="1"/>
          </p:cNvGraphicFramePr>
          <p:nvPr>
            <p:extLst>
              <p:ext uri="{D42A27DB-BD31-4B8C-83A1-F6EECF244321}">
                <p14:modId xmlns:p14="http://schemas.microsoft.com/office/powerpoint/2010/main" val="2127553352"/>
              </p:ext>
            </p:extLst>
          </p:nvPr>
        </p:nvGraphicFramePr>
        <p:xfrm>
          <a:off x="323528" y="3573016"/>
          <a:ext cx="8568952" cy="490728"/>
        </p:xfrm>
        <a:graphic>
          <a:graphicData uri="http://schemas.openxmlformats.org/drawingml/2006/table">
            <a:tbl>
              <a:tblPr firstRow="1" firstCol="1" bandRow="1">
                <a:tableStyleId>{5C22544A-7EE6-4342-B048-85BDC9FD1C3A}</a:tableStyleId>
              </a:tblPr>
              <a:tblGrid>
                <a:gridCol w="2733200"/>
                <a:gridCol w="2363849"/>
                <a:gridCol w="1329201"/>
                <a:gridCol w="2142702"/>
              </a:tblGrid>
              <a:tr h="432048">
                <a:tc>
                  <a:txBody>
                    <a:bodyPr/>
                    <a:lstStyle/>
                    <a:p>
                      <a:pPr algn="ctr">
                        <a:lnSpc>
                          <a:spcPct val="115000"/>
                        </a:lnSpc>
                        <a:spcAft>
                          <a:spcPts val="600"/>
                        </a:spcAft>
                      </a:pPr>
                      <a:r>
                        <a:rPr lang="en-GB" sz="1400" dirty="0" smtClean="0">
                          <a:effectLst/>
                        </a:rPr>
                        <a:t>Local, National or International</a:t>
                      </a:r>
                      <a:endParaRPr lang="en-GB" sz="1400" dirty="0">
                        <a:effectLst/>
                        <a:latin typeface="Calibri"/>
                        <a:ea typeface="Calibri"/>
                        <a:cs typeface="Times New Roman"/>
                      </a:endParaRPr>
                    </a:p>
                  </a:txBody>
                  <a:tcPr marL="68580" marR="68580" marT="0" marB="0" anchor="ctr"/>
                </a:tc>
                <a:tc>
                  <a:txBody>
                    <a:bodyPr/>
                    <a:lstStyle/>
                    <a:p>
                      <a:pPr algn="ctr">
                        <a:lnSpc>
                          <a:spcPct val="115000"/>
                        </a:lnSpc>
                        <a:spcAft>
                          <a:spcPts val="600"/>
                        </a:spcAft>
                      </a:pPr>
                      <a:r>
                        <a:rPr lang="en-GB" sz="1400" dirty="0">
                          <a:effectLst/>
                        </a:rPr>
                        <a:t>Social Networking Site</a:t>
                      </a:r>
                      <a:endParaRPr lang="en-GB" sz="1400" dirty="0">
                        <a:effectLst/>
                        <a:latin typeface="Calibri"/>
                        <a:ea typeface="Calibri"/>
                        <a:cs typeface="Times New Roman"/>
                      </a:endParaRPr>
                    </a:p>
                  </a:txBody>
                  <a:tcPr marL="68580" marR="68580" marT="0" marB="0" anchor="ctr"/>
                </a:tc>
                <a:tc>
                  <a:txBody>
                    <a:bodyPr/>
                    <a:lstStyle/>
                    <a:p>
                      <a:pPr algn="ctr">
                        <a:lnSpc>
                          <a:spcPct val="115000"/>
                        </a:lnSpc>
                        <a:spcAft>
                          <a:spcPts val="600"/>
                        </a:spcAft>
                      </a:pPr>
                      <a:r>
                        <a:rPr lang="en-GB" sz="1400" dirty="0" smtClean="0">
                          <a:effectLst/>
                        </a:rPr>
                        <a:t>Commercial</a:t>
                      </a:r>
                      <a:endParaRPr lang="en-GB" sz="1400" dirty="0">
                        <a:effectLst/>
                        <a:latin typeface="Calibri"/>
                        <a:ea typeface="Calibri"/>
                        <a:cs typeface="Times New Roman"/>
                      </a:endParaRPr>
                    </a:p>
                  </a:txBody>
                  <a:tcPr marL="68580" marR="68580" marT="0" marB="0" anchor="ctr"/>
                </a:tc>
                <a:tc>
                  <a:txBody>
                    <a:bodyPr/>
                    <a:lstStyle/>
                    <a:p>
                      <a:pPr algn="ctr">
                        <a:lnSpc>
                          <a:spcPct val="115000"/>
                        </a:lnSpc>
                        <a:spcAft>
                          <a:spcPts val="600"/>
                        </a:spcAft>
                      </a:pPr>
                      <a:r>
                        <a:rPr lang="en-GB" sz="1400" dirty="0" err="1">
                          <a:effectLst/>
                        </a:rPr>
                        <a:t>eCommerce</a:t>
                      </a:r>
                      <a:r>
                        <a:rPr lang="en-GB" sz="1400" dirty="0">
                          <a:effectLst/>
                        </a:rPr>
                        <a:t> Business</a:t>
                      </a:r>
                      <a:endParaRPr lang="en-GB" sz="1400" dirty="0">
                        <a:effectLst/>
                        <a:latin typeface="Calibri"/>
                        <a:ea typeface="Calibri"/>
                        <a:cs typeface="Times New Roman"/>
                      </a:endParaRPr>
                    </a:p>
                  </a:txBody>
                  <a:tcPr marL="68580" marR="68580" marT="0" marB="0" anchor="ctr"/>
                </a:tc>
              </a:tr>
            </a:tbl>
          </a:graphicData>
        </a:graphic>
      </p:graphicFrame>
    </p:spTree>
    <p:extLst>
      <p:ext uri="{BB962C8B-B14F-4D97-AF65-F5344CB8AC3E}">
        <p14:creationId xmlns:p14="http://schemas.microsoft.com/office/powerpoint/2010/main" val="15524742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85186"/>
            <a:ext cx="8784976" cy="6072206"/>
          </a:xfrm>
        </p:spPr>
        <p:txBody>
          <a:bodyPr>
            <a:noAutofit/>
          </a:bodyPr>
          <a:lstStyle/>
          <a:p>
            <a:pPr marL="0" indent="0">
              <a:spcAft>
                <a:spcPts val="1200"/>
              </a:spcAft>
              <a:buNone/>
            </a:pPr>
            <a:r>
              <a:rPr lang="en-GB" sz="1800" dirty="0" smtClean="0"/>
              <a:t>All organisations have </a:t>
            </a:r>
            <a:r>
              <a:rPr lang="en-GB" sz="1800" dirty="0" smtClean="0">
                <a:hlinkClick r:id="rId3" action="ppaction://hlinksldjump"/>
              </a:rPr>
              <a:t>functional areas or departments</a:t>
            </a:r>
            <a:r>
              <a:rPr lang="en-GB" sz="1800" dirty="0" smtClean="0"/>
              <a:t> which work independently but towards a common goal or goals as set out by the aims and objectives</a:t>
            </a:r>
          </a:p>
          <a:p>
            <a:pPr marL="0" indent="0">
              <a:spcAft>
                <a:spcPts val="1200"/>
              </a:spcAft>
              <a:buNone/>
            </a:pPr>
            <a:endParaRPr lang="en-GB" sz="1800" b="1" dirty="0" smtClean="0"/>
          </a:p>
          <a:p>
            <a:pPr marL="0" indent="0">
              <a:spcAft>
                <a:spcPts val="1200"/>
              </a:spcAft>
              <a:buNone/>
            </a:pPr>
            <a:endParaRPr lang="en-GB" sz="2000" b="1" dirty="0" smtClean="0"/>
          </a:p>
          <a:p>
            <a:pPr marL="0" indent="0">
              <a:spcAft>
                <a:spcPts val="1200"/>
              </a:spcAft>
              <a:buNone/>
            </a:pPr>
            <a:endParaRPr lang="en-GB" sz="1800" b="1" dirty="0" smtClean="0"/>
          </a:p>
          <a:p>
            <a:pPr marL="0" indent="0">
              <a:spcAft>
                <a:spcPts val="1200"/>
              </a:spcAft>
              <a:buNone/>
            </a:pPr>
            <a:endParaRPr lang="en-GB" sz="3600" b="1" dirty="0" smtClean="0"/>
          </a:p>
          <a:p>
            <a:pPr marL="0" indent="0">
              <a:spcAft>
                <a:spcPts val="1200"/>
              </a:spcAft>
              <a:buNone/>
            </a:pPr>
            <a:r>
              <a:rPr lang="en-GB" sz="1800" b="1" dirty="0" smtClean="0"/>
              <a:t>Task 6 - P1.4</a:t>
            </a:r>
            <a:r>
              <a:rPr lang="en-GB" sz="1800" dirty="0" smtClean="0"/>
              <a:t> – Describe with examples the different informational needs within the functional activities above.</a:t>
            </a:r>
          </a:p>
          <a:p>
            <a:pPr marL="0" indent="0">
              <a:spcAft>
                <a:spcPts val="1200"/>
              </a:spcAft>
              <a:buNone/>
            </a:pPr>
            <a:r>
              <a:rPr lang="en-GB" sz="1800" b="1" dirty="0" smtClean="0"/>
              <a:t>Task 7 - P1.5</a:t>
            </a:r>
            <a:r>
              <a:rPr lang="en-GB" sz="1800" dirty="0" smtClean="0"/>
              <a:t> – Describe the informational needs within the functional areas that may be present within your chosen business.</a:t>
            </a:r>
          </a:p>
        </p:txBody>
      </p:sp>
      <p:sp>
        <p:nvSpPr>
          <p:cNvPr id="2" name="Title 1"/>
          <p:cNvSpPr>
            <a:spLocks noGrp="1"/>
          </p:cNvSpPr>
          <p:nvPr>
            <p:ph type="title"/>
          </p:nvPr>
        </p:nvSpPr>
        <p:spPr>
          <a:xfrm>
            <a:off x="179512" y="404664"/>
            <a:ext cx="8229600" cy="452568"/>
          </a:xfrm>
        </p:spPr>
        <p:txBody>
          <a:bodyPr>
            <a:normAutofit fontScale="90000"/>
          </a:bodyPr>
          <a:lstStyle/>
          <a:p>
            <a:r>
              <a:rPr lang="en-GB" b="1" dirty="0" smtClean="0"/>
              <a:t>P1.4 - Functional </a:t>
            </a:r>
            <a:r>
              <a:rPr lang="en-GB" dirty="0" smtClean="0"/>
              <a:t>A</a:t>
            </a:r>
            <a:r>
              <a:rPr lang="en-GB" b="1" dirty="0" smtClean="0"/>
              <a:t>ctivities</a:t>
            </a:r>
            <a:endParaRPr lang="en-GB" b="1" dirty="0"/>
          </a:p>
        </p:txBody>
      </p:sp>
      <p:graphicFrame>
        <p:nvGraphicFramePr>
          <p:cNvPr id="4" name="Table 3"/>
          <p:cNvGraphicFramePr>
            <a:graphicFrameLocks noGrp="1"/>
          </p:cNvGraphicFramePr>
          <p:nvPr>
            <p:extLst>
              <p:ext uri="{D42A27DB-BD31-4B8C-83A1-F6EECF244321}">
                <p14:modId xmlns:p14="http://schemas.microsoft.com/office/powerpoint/2010/main" val="377081050"/>
              </p:ext>
            </p:extLst>
          </p:nvPr>
        </p:nvGraphicFramePr>
        <p:xfrm>
          <a:off x="251520" y="1911216"/>
          <a:ext cx="8640960" cy="2021840"/>
        </p:xfrm>
        <a:graphic>
          <a:graphicData uri="http://schemas.openxmlformats.org/drawingml/2006/table">
            <a:tbl>
              <a:tblPr firstRow="1" bandRow="1">
                <a:tableStyleId>{5C22544A-7EE6-4342-B048-85BDC9FD1C3A}</a:tableStyleId>
              </a:tblPr>
              <a:tblGrid>
                <a:gridCol w="2880320"/>
                <a:gridCol w="2880320"/>
                <a:gridCol w="2880320"/>
              </a:tblGrid>
              <a:tr h="370840">
                <a:tc>
                  <a:txBody>
                    <a:bodyPr/>
                    <a:lstStyle/>
                    <a:p>
                      <a:pPr algn="ctr"/>
                      <a:r>
                        <a:rPr lang="en-GB" sz="1800" b="1" dirty="0" smtClean="0">
                          <a:solidFill>
                            <a:schemeClr val="tx1"/>
                          </a:solidFill>
                          <a:latin typeface="Calibri" pitchFamily="34" charset="0"/>
                          <a:cs typeface="Calibri" pitchFamily="34" charset="0"/>
                          <a:hlinkClick r:id="rId4" action="ppaction://hlinksldjump"/>
                        </a:rPr>
                        <a:t>Sales</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5" action="ppaction://hlinksldjump"/>
                        </a:rPr>
                        <a:t>Finance</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800" b="1" dirty="0" smtClean="0">
                          <a:solidFill>
                            <a:schemeClr val="tx1"/>
                          </a:solidFill>
                          <a:latin typeface="Calibri" pitchFamily="34" charset="0"/>
                          <a:cs typeface="Calibri" pitchFamily="34" charset="0"/>
                          <a:hlinkClick r:id="rId6" action="ppaction://hlinksldjump"/>
                        </a:rPr>
                        <a:t>Marketing</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7" action="ppaction://hlinksldjump"/>
                        </a:rPr>
                        <a:t>Human Resource Management</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8" action="ppaction://hlinksldjump"/>
                        </a:rPr>
                        <a:t>Research and Development</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 action="ppaction://noaction"/>
                        </a:rPr>
                        <a:t>Administration</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algn="ctr"/>
                      <a:r>
                        <a:rPr lang="en-GB" sz="1800" b="1" dirty="0" smtClean="0">
                          <a:solidFill>
                            <a:schemeClr val="tx1"/>
                          </a:solidFill>
                          <a:latin typeface="Calibri" pitchFamily="34" charset="0"/>
                          <a:cs typeface="Calibri" pitchFamily="34" charset="0"/>
                          <a:hlinkClick r:id="" action="ppaction://noaction"/>
                        </a:rPr>
                        <a:t>Operational</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rId9" action="ppaction://hlinksldjump"/>
                        </a:rPr>
                        <a:t>Production</a:t>
                      </a: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 action="ppaction://noaction"/>
                        </a:rPr>
                        <a:t>Competitor Analysis</a:t>
                      </a:r>
                      <a:endParaRPr lang="en-GB" sz="1800" b="1" dirty="0" smtClean="0">
                        <a:solidFill>
                          <a:schemeClr val="tx1"/>
                        </a:solidFill>
                        <a:latin typeface="Calibri" pitchFamily="34" charset="0"/>
                        <a:cs typeface="Calibri" pitchFamily="34" charset="0"/>
                      </a:endParaRPr>
                    </a:p>
                    <a:p>
                      <a:pPr marL="0" marR="0" lvl="1" indent="0" algn="ctr" defTabSz="914400" rtl="0" eaLnBrk="1" fontAlgn="auto" latinLnBrk="0" hangingPunct="1">
                        <a:lnSpc>
                          <a:spcPct val="100000"/>
                        </a:lnSpc>
                        <a:spcBef>
                          <a:spcPts val="0"/>
                        </a:spcBef>
                        <a:spcAft>
                          <a:spcPts val="0"/>
                        </a:spcAft>
                        <a:buClrTx/>
                        <a:buSzTx/>
                        <a:buFontTx/>
                        <a:buNone/>
                        <a:tabLst/>
                        <a:defRPr/>
                      </a:pPr>
                      <a:endParaRPr lang="en-GB" sz="1800"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lang="en-GB" sz="1800" b="1" dirty="0" smtClean="0">
                          <a:solidFill>
                            <a:schemeClr val="tx1"/>
                          </a:solidFill>
                          <a:latin typeface="Calibri" pitchFamily="34" charset="0"/>
                          <a:cs typeface="Calibri" pitchFamily="34" charset="0"/>
                          <a:hlinkClick r:id="" action="ppaction://noaction"/>
                        </a:rPr>
                        <a:t>Purchasing</a:t>
                      </a: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endParaRPr lang="en-GB" sz="1800" b="1" dirty="0" smtClean="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Tree>
    <p:extLst>
      <p:ext uri="{BB962C8B-B14F-4D97-AF65-F5344CB8AC3E}">
        <p14:creationId xmlns:p14="http://schemas.microsoft.com/office/powerpoint/2010/main" val="32438100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85186"/>
            <a:ext cx="8572560" cy="6072206"/>
          </a:xfrm>
        </p:spPr>
        <p:txBody>
          <a:bodyPr>
            <a:noAutofit/>
          </a:bodyPr>
          <a:lstStyle/>
          <a:p>
            <a:pPr marL="0" indent="0">
              <a:buNone/>
            </a:pPr>
            <a:r>
              <a:rPr lang="en-GB" sz="2000" dirty="0" smtClean="0"/>
              <a:t>Even in the smallest business a number of key tasks, or functions, must be done regularly. Stock must be bought, bills must be paid, customers must be served and customer enquiries must be answered. </a:t>
            </a:r>
          </a:p>
          <a:p>
            <a:r>
              <a:rPr lang="en-GB" sz="2000" dirty="0" smtClean="0"/>
              <a:t>In a small firm all these jobs may be done by one or two people. </a:t>
            </a:r>
          </a:p>
          <a:p>
            <a:r>
              <a:rPr lang="en-GB" sz="2000" dirty="0" smtClean="0"/>
              <a:t>In a large organisation, people specialise in different tasks. </a:t>
            </a:r>
          </a:p>
          <a:p>
            <a:pPr lvl="1"/>
            <a:r>
              <a:rPr lang="en-GB" sz="2000" dirty="0" smtClean="0"/>
              <a:t>Tesco and Sainsbury’s, for example, have buyers to purchase the stock, accounts staff to pay the bills, checkout staff to serve customers and customer service staff to answer queries.</a:t>
            </a:r>
          </a:p>
          <a:p>
            <a:endParaRPr lang="en-GB" sz="2000" dirty="0" smtClean="0"/>
          </a:p>
          <a:p>
            <a:pPr marL="365125" indent="-365125">
              <a:buNone/>
            </a:pPr>
            <a:r>
              <a:rPr lang="en-GB" sz="2000" b="1" dirty="0" smtClean="0"/>
              <a:t>Functional areas in business</a:t>
            </a:r>
          </a:p>
          <a:p>
            <a:r>
              <a:rPr lang="en-GB" sz="2000" dirty="0" smtClean="0"/>
              <a:t>In a large organisation, it is usually easier to identify separate functional areas because people work together in departments. Each department carries out the tasks that relate to its particular area.</a:t>
            </a:r>
          </a:p>
        </p:txBody>
      </p:sp>
      <p:sp>
        <p:nvSpPr>
          <p:cNvPr id="2" name="Title 1"/>
          <p:cNvSpPr>
            <a:spLocks noGrp="1"/>
          </p:cNvSpPr>
          <p:nvPr>
            <p:ph type="title"/>
          </p:nvPr>
        </p:nvSpPr>
        <p:spPr>
          <a:xfrm>
            <a:off x="179512" y="404664"/>
            <a:ext cx="8229600" cy="452568"/>
          </a:xfrm>
        </p:spPr>
        <p:txBody>
          <a:bodyPr>
            <a:normAutofit fontScale="90000"/>
          </a:bodyPr>
          <a:lstStyle/>
          <a:p>
            <a:r>
              <a:rPr lang="en-GB" dirty="0"/>
              <a:t>P1.4 </a:t>
            </a:r>
            <a:r>
              <a:rPr lang="en-GB" b="1" dirty="0" smtClean="0"/>
              <a:t>- Functional </a:t>
            </a:r>
            <a:r>
              <a:rPr lang="en-GB" dirty="0" smtClean="0"/>
              <a:t>A</a:t>
            </a:r>
            <a:r>
              <a:rPr lang="en-GB" b="1" dirty="0" smtClean="0"/>
              <a:t>ctivities</a:t>
            </a:r>
            <a:endParaRPr lang="en-GB" b="1" dirty="0"/>
          </a:p>
        </p:txBody>
      </p:sp>
    </p:spTree>
    <p:extLst>
      <p:ext uri="{BB962C8B-B14F-4D97-AF65-F5344CB8AC3E}">
        <p14:creationId xmlns:p14="http://schemas.microsoft.com/office/powerpoint/2010/main" val="2327637226"/>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85186"/>
            <a:ext cx="8572560" cy="6072206"/>
          </a:xfrm>
        </p:spPr>
        <p:txBody>
          <a:bodyPr>
            <a:noAutofit/>
          </a:bodyPr>
          <a:lstStyle/>
          <a:p>
            <a:pPr marL="0" indent="0">
              <a:buNone/>
            </a:pPr>
            <a:r>
              <a:rPr lang="en-GB" sz="2000" b="1" dirty="0" smtClean="0"/>
              <a:t>The purposes of functional areas</a:t>
            </a:r>
          </a:p>
          <a:p>
            <a:pPr marL="0" indent="0">
              <a:buNone/>
            </a:pPr>
            <a:r>
              <a:rPr lang="en-GB" sz="2000" dirty="0" smtClean="0"/>
              <a:t>The main purpose of functional areas is to ensure that all important business activities are carried out efficiently. This is essential if the business is to achieve its aims and objectives. In addition, specific areas will be responsibility for supporting specific types of aims and objectives, for example:</a:t>
            </a:r>
          </a:p>
          <a:p>
            <a:r>
              <a:rPr lang="en-GB" sz="2000" dirty="0" smtClean="0"/>
              <a:t>sales and marketing will be involved in achieving targets linked to developing new markets or increasing sales</a:t>
            </a:r>
          </a:p>
          <a:p>
            <a:r>
              <a:rPr lang="en-GB" sz="2000" dirty="0" smtClean="0"/>
              <a:t>human resources will be involved in arranging staff training activities and supporting the continuous professional development of all staff</a:t>
            </a:r>
          </a:p>
          <a:p>
            <a:r>
              <a:rPr lang="en-GB" sz="2000" dirty="0" smtClean="0"/>
              <a:t>finance will be expected to monitor and support aims and objectives linked to keeping costs low to improve profitability</a:t>
            </a:r>
          </a:p>
          <a:p>
            <a:r>
              <a:rPr lang="en-GB" sz="2000" dirty="0" smtClean="0"/>
              <a:t>production will be set targets relating to quality or meeting planned production schedules</a:t>
            </a:r>
          </a:p>
        </p:txBody>
      </p:sp>
      <p:sp>
        <p:nvSpPr>
          <p:cNvPr id="2" name="Title 1"/>
          <p:cNvSpPr>
            <a:spLocks noGrp="1"/>
          </p:cNvSpPr>
          <p:nvPr>
            <p:ph type="title"/>
          </p:nvPr>
        </p:nvSpPr>
        <p:spPr>
          <a:xfrm>
            <a:off x="179512" y="404664"/>
            <a:ext cx="8229600" cy="452568"/>
          </a:xfrm>
        </p:spPr>
        <p:txBody>
          <a:bodyPr>
            <a:normAutofit fontScale="90000"/>
          </a:bodyPr>
          <a:lstStyle/>
          <a:p>
            <a:r>
              <a:rPr lang="en-GB" dirty="0"/>
              <a:t>P1.4 </a:t>
            </a:r>
            <a:r>
              <a:rPr lang="en-GB" b="1" dirty="0" smtClean="0"/>
              <a:t>- Functional </a:t>
            </a:r>
            <a:r>
              <a:rPr lang="en-GB" dirty="0" smtClean="0"/>
              <a:t>A</a:t>
            </a:r>
            <a:r>
              <a:rPr lang="en-GB" b="1" dirty="0" smtClean="0"/>
              <a:t>ctivities</a:t>
            </a:r>
            <a:endParaRPr lang="en-GB" b="1" dirty="0"/>
          </a:p>
        </p:txBody>
      </p:sp>
    </p:spTree>
    <p:extLst>
      <p:ext uri="{BB962C8B-B14F-4D97-AF65-F5344CB8AC3E}">
        <p14:creationId xmlns:p14="http://schemas.microsoft.com/office/powerpoint/2010/main" val="283806796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908720"/>
            <a:ext cx="8786874" cy="6000198"/>
          </a:xfrm>
        </p:spPr>
        <p:txBody>
          <a:bodyPr>
            <a:noAutofit/>
          </a:bodyPr>
          <a:lstStyle/>
          <a:p>
            <a:pPr marL="0" indent="0">
              <a:buNone/>
            </a:pPr>
            <a:r>
              <a:rPr lang="en-GB" sz="2000" b="1" dirty="0" smtClean="0"/>
              <a:t>Administration</a:t>
            </a:r>
            <a:r>
              <a:rPr lang="en-GB" sz="2000" dirty="0" smtClean="0"/>
              <a:t> is a support function required by all businesses – and this does not mean just doing keyboarding or filing. Senior administrators carry out a wide range of tasks, from monitoring budgets to interviewing new staff for their departments.</a:t>
            </a:r>
          </a:p>
          <a:p>
            <a:r>
              <a:rPr lang="en-GB" sz="1600" dirty="0" smtClean="0"/>
              <a:t>Routine administrative tasks include opening the mail, preparing and filing documents, sending emails and faxes. </a:t>
            </a:r>
          </a:p>
          <a:p>
            <a:r>
              <a:rPr lang="en-GB" sz="1600" dirty="0" smtClean="0"/>
              <a:t>Others require more creativity and flexibility, such as arranging travel or important events, from staff meetings to visits by foreign customers. </a:t>
            </a:r>
          </a:p>
          <a:p>
            <a:r>
              <a:rPr lang="en-GB" sz="1600" dirty="0" smtClean="0"/>
              <a:t>Most administrators also deal with external customers who judge the business on the way their enquiry is handled. Poor or sloppy administration can be disastrous for a company’s image and reputation. A lost order, badly typed letter, important message that is not passed on or wrong date scheduled for a meeting can cause problems and may lose customers. </a:t>
            </a:r>
          </a:p>
          <a:p>
            <a:r>
              <a:rPr lang="en-GB" sz="1600" dirty="0" smtClean="0"/>
              <a:t>Efficient administration means that everything runs smoothly and managers can concentrate on the task of running the business.</a:t>
            </a:r>
          </a:p>
          <a:p>
            <a:r>
              <a:rPr lang="en-GB" sz="1600" dirty="0" smtClean="0"/>
              <a:t>In a small organisation, an administrator is often a ‘jack-of-all-trades’ who can turn a hand to anything – from checking and paying invoices to keeping the firm’s website up to date. In a larger firm administration may be carried out in every department, rather than just one. A sales administrator may make overseas travel arrangements whereas an administrator in human resources would arrange job interviews.</a:t>
            </a:r>
          </a:p>
        </p:txBody>
      </p:sp>
      <p:sp>
        <p:nvSpPr>
          <p:cNvPr id="2" name="Title 1"/>
          <p:cNvSpPr>
            <a:spLocks noGrp="1"/>
          </p:cNvSpPr>
          <p:nvPr>
            <p:ph type="title"/>
          </p:nvPr>
        </p:nvSpPr>
        <p:spPr>
          <a:xfrm>
            <a:off x="179512" y="404664"/>
            <a:ext cx="8229600" cy="432048"/>
          </a:xfrm>
        </p:spPr>
        <p:txBody>
          <a:bodyPr>
            <a:noAutofit/>
          </a:bodyPr>
          <a:lstStyle/>
          <a:p>
            <a:r>
              <a:rPr lang="en-GB" sz="2800" dirty="0"/>
              <a:t>P1.4 </a:t>
            </a:r>
            <a:r>
              <a:rPr lang="en-GB" sz="2800" dirty="0" smtClean="0"/>
              <a:t> - Functional A</a:t>
            </a:r>
            <a:r>
              <a:rPr lang="en-GB" sz="2800" b="1" dirty="0" smtClean="0"/>
              <a:t>ctivities - Administration</a:t>
            </a:r>
            <a:endParaRPr lang="en-GB" sz="2800" b="1" dirty="0"/>
          </a:p>
        </p:txBody>
      </p:sp>
    </p:spTree>
    <p:extLst>
      <p:ext uri="{BB962C8B-B14F-4D97-AF65-F5344CB8AC3E}">
        <p14:creationId xmlns:p14="http://schemas.microsoft.com/office/powerpoint/2010/main" val="3179158244"/>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908720"/>
            <a:ext cx="8786874" cy="6072206"/>
          </a:xfrm>
        </p:spPr>
        <p:txBody>
          <a:bodyPr>
            <a:noAutofit/>
          </a:bodyPr>
          <a:lstStyle/>
          <a:p>
            <a:pPr marL="0" indent="0">
              <a:buNone/>
            </a:pPr>
            <a:r>
              <a:rPr lang="en-GB" sz="1800" dirty="0" smtClean="0"/>
              <a:t>A summary of the range of tasks administrators carry out is given below.</a:t>
            </a:r>
          </a:p>
          <a:p>
            <a:r>
              <a:rPr lang="en-GB" sz="1800" dirty="0" smtClean="0"/>
              <a:t>Collecting, distributing and dispatching the mail</a:t>
            </a:r>
          </a:p>
          <a:p>
            <a:r>
              <a:rPr lang="en-GB" sz="1800" dirty="0" smtClean="0"/>
              <a:t>Storing and retrieving paper and electronic records</a:t>
            </a:r>
          </a:p>
          <a:p>
            <a:r>
              <a:rPr lang="en-GB" sz="1800" dirty="0" smtClean="0"/>
              <a:t>Organising meetings and preparing meetings documents</a:t>
            </a:r>
          </a:p>
          <a:p>
            <a:r>
              <a:rPr lang="en-GB" sz="1800" dirty="0" smtClean="0"/>
              <a:t>Responding promptly to enquiries</a:t>
            </a:r>
          </a:p>
          <a:p>
            <a:r>
              <a:rPr lang="en-GB" sz="1800" dirty="0" smtClean="0"/>
              <a:t>Preparing documents using word processing, spreadsheet and</a:t>
            </a:r>
          </a:p>
          <a:p>
            <a:r>
              <a:rPr lang="en-GB" sz="1800" dirty="0" smtClean="0"/>
              <a:t>presentation packages, such as PowerPoint</a:t>
            </a:r>
          </a:p>
          <a:p>
            <a:r>
              <a:rPr lang="en-GB" sz="1800" dirty="0" smtClean="0"/>
              <a:t>Researching information</a:t>
            </a:r>
          </a:p>
          <a:p>
            <a:r>
              <a:rPr lang="en-GB" sz="1800" dirty="0" smtClean="0"/>
              <a:t>Sending and receiving messages by telephone, fax and email</a:t>
            </a:r>
          </a:p>
          <a:p>
            <a:r>
              <a:rPr lang="en-GB" sz="1800" dirty="0" smtClean="0"/>
              <a:t>Making arrangements for visitors.</a:t>
            </a:r>
          </a:p>
          <a:p>
            <a:r>
              <a:rPr lang="en-GB" sz="1800" dirty="0" smtClean="0"/>
              <a:t>Making travel arrangements</a:t>
            </a:r>
          </a:p>
          <a:p>
            <a:r>
              <a:rPr lang="en-GB" sz="1800" dirty="0" smtClean="0"/>
              <a:t>Purchasing supplies of office stationery and equipment</a:t>
            </a:r>
          </a:p>
          <a:p>
            <a:r>
              <a:rPr lang="en-GB" sz="1800" dirty="0" smtClean="0"/>
              <a:t>Making arrangements for events, such as interviews or sales conferences</a:t>
            </a:r>
          </a:p>
        </p:txBody>
      </p:sp>
      <p:sp>
        <p:nvSpPr>
          <p:cNvPr id="2" name="Title 1"/>
          <p:cNvSpPr>
            <a:spLocks noGrp="1"/>
          </p:cNvSpPr>
          <p:nvPr>
            <p:ph type="title"/>
          </p:nvPr>
        </p:nvSpPr>
        <p:spPr>
          <a:xfrm>
            <a:off x="179512" y="385284"/>
            <a:ext cx="8229600" cy="451428"/>
          </a:xfrm>
        </p:spPr>
        <p:txBody>
          <a:bodyPr>
            <a:noAutofit/>
          </a:bodyPr>
          <a:lstStyle/>
          <a:p>
            <a:r>
              <a:rPr lang="en-GB" sz="2800" dirty="0"/>
              <a:t>P1.4  - Functional Activities - Administration</a:t>
            </a:r>
            <a:endParaRPr lang="en-GB" sz="2800" b="1" dirty="0"/>
          </a:p>
        </p:txBody>
      </p:sp>
    </p:spTree>
    <p:extLst>
      <p:ext uri="{BB962C8B-B14F-4D97-AF65-F5344CB8AC3E}">
        <p14:creationId xmlns:p14="http://schemas.microsoft.com/office/powerpoint/2010/main" val="308188633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0" indent="0">
              <a:spcAft>
                <a:spcPts val="300"/>
              </a:spcAft>
              <a:buNone/>
            </a:pPr>
            <a:r>
              <a:rPr lang="en-GB" sz="1600" b="1" dirty="0" smtClean="0">
                <a:solidFill>
                  <a:srgbClr val="FF0000"/>
                </a:solidFill>
                <a:latin typeface="Arial" pitchFamily="34" charset="0"/>
                <a:cs typeface="Arial" pitchFamily="34" charset="0"/>
              </a:rPr>
              <a:t>P1</a:t>
            </a:r>
            <a:r>
              <a:rPr lang="en-GB" sz="1600" dirty="0" smtClean="0">
                <a:solidFill>
                  <a:srgbClr val="FF0000"/>
                </a:solidFill>
                <a:latin typeface="Arial" pitchFamily="34" charset="0"/>
                <a:cs typeface="Arial" pitchFamily="34" charset="0"/>
              </a:rPr>
              <a:t> – Explain how organisations use Information</a:t>
            </a:r>
          </a:p>
          <a:p>
            <a:pPr marL="0" indent="0">
              <a:spcAft>
                <a:spcPts val="300"/>
              </a:spcAft>
              <a:buNone/>
            </a:pPr>
            <a:r>
              <a:rPr lang="en-GB" sz="1600" b="1" dirty="0" smtClean="0">
                <a:solidFill>
                  <a:srgbClr val="FF0000"/>
                </a:solidFill>
                <a:latin typeface="Arial" pitchFamily="34" charset="0"/>
                <a:cs typeface="Arial" pitchFamily="34" charset="0"/>
              </a:rPr>
              <a:t>P2</a:t>
            </a:r>
            <a:r>
              <a:rPr lang="en-GB" sz="1600" dirty="0" smtClean="0">
                <a:solidFill>
                  <a:srgbClr val="FF0000"/>
                </a:solidFill>
                <a:latin typeface="Arial" pitchFamily="34" charset="0"/>
                <a:cs typeface="Arial" pitchFamily="34" charset="0"/>
              </a:rPr>
              <a:t> – Discuss the Characteristics of Good Information</a:t>
            </a:r>
          </a:p>
          <a:p>
            <a:pPr marL="0" indent="0">
              <a:spcAft>
                <a:spcPts val="300"/>
              </a:spcAft>
              <a:buNone/>
            </a:pPr>
            <a:r>
              <a:rPr lang="en-GB" sz="1600" b="1" dirty="0" smtClean="0">
                <a:solidFill>
                  <a:srgbClr val="FF0000"/>
                </a:solidFill>
                <a:latin typeface="Arial" pitchFamily="34" charset="0"/>
                <a:cs typeface="Arial" pitchFamily="34" charset="0"/>
              </a:rPr>
              <a:t>M1</a:t>
            </a:r>
            <a:r>
              <a:rPr lang="en-GB" sz="1600" dirty="0" smtClean="0">
                <a:solidFill>
                  <a:srgbClr val="FF0000"/>
                </a:solidFill>
                <a:latin typeface="Arial" pitchFamily="34" charset="0"/>
                <a:cs typeface="Arial" pitchFamily="34" charset="0"/>
              </a:rPr>
              <a:t> </a:t>
            </a:r>
            <a:r>
              <a:rPr lang="en-GB" sz="1600" dirty="0">
                <a:solidFill>
                  <a:srgbClr val="FF0000"/>
                </a:solidFill>
                <a:latin typeface="Arial" pitchFamily="34" charset="0"/>
                <a:cs typeface="Arial" pitchFamily="34" charset="0"/>
              </a:rPr>
              <a:t>– Assess the improvements which can be made to an identified organisation’s Business Information </a:t>
            </a:r>
            <a:r>
              <a:rPr lang="en-GB" sz="1600" dirty="0" smtClean="0">
                <a:solidFill>
                  <a:srgbClr val="FF0000"/>
                </a:solidFill>
                <a:latin typeface="Arial" pitchFamily="34" charset="0"/>
                <a:cs typeface="Arial" pitchFamily="34" charset="0"/>
              </a:rPr>
              <a:t>Systems</a:t>
            </a:r>
          </a:p>
          <a:p>
            <a:pPr marL="0" indent="0">
              <a:spcAft>
                <a:spcPts val="300"/>
              </a:spcAft>
              <a:buNone/>
            </a:pPr>
            <a:endParaRPr lang="en-GB" sz="1000" dirty="0" smtClean="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P3</a:t>
            </a:r>
            <a:r>
              <a:rPr lang="en-GB" sz="1600" dirty="0" smtClean="0">
                <a:latin typeface="Arial" pitchFamily="34" charset="0"/>
                <a:cs typeface="Arial" pitchFamily="34" charset="0"/>
              </a:rPr>
              <a:t> - Explain the issues related to the use of information</a:t>
            </a:r>
          </a:p>
          <a:p>
            <a:pPr marL="0" indent="0">
              <a:spcAft>
                <a:spcPts val="300"/>
              </a:spcAft>
              <a:buNone/>
            </a:pPr>
            <a:r>
              <a:rPr lang="en-GB" sz="1600" b="1" dirty="0" smtClean="0">
                <a:latin typeface="Arial" pitchFamily="34" charset="0"/>
                <a:cs typeface="Arial" pitchFamily="34" charset="0"/>
              </a:rPr>
              <a:t>D1</a:t>
            </a:r>
            <a:r>
              <a:rPr lang="en-GB" sz="1600" dirty="0" smtClean="0">
                <a:latin typeface="Arial" pitchFamily="34" charset="0"/>
                <a:cs typeface="Arial" pitchFamily="34" charset="0"/>
              </a:rPr>
              <a:t> – Compare Legal, Ethical and Operational issues that may affect organisations.</a:t>
            </a:r>
          </a:p>
          <a:p>
            <a:pPr marL="0" indent="0">
              <a:spcAft>
                <a:spcPts val="300"/>
              </a:spcAft>
              <a:buNone/>
            </a:pPr>
            <a:endParaRPr lang="en-GB" sz="1050" dirty="0" smtClean="0">
              <a:latin typeface="Arial" pitchFamily="34" charset="0"/>
              <a:cs typeface="Arial" pitchFamily="34" charset="0"/>
            </a:endParaRPr>
          </a:p>
          <a:p>
            <a:pPr marL="0" indent="0">
              <a:spcAft>
                <a:spcPts val="300"/>
              </a:spcAft>
              <a:buNone/>
            </a:pPr>
            <a:r>
              <a:rPr lang="en-GB" sz="1600" b="1" dirty="0">
                <a:latin typeface="Arial" pitchFamily="34" charset="0"/>
                <a:cs typeface="Arial" pitchFamily="34" charset="0"/>
              </a:rPr>
              <a:t>P4</a:t>
            </a:r>
            <a:r>
              <a:rPr lang="en-GB" sz="1600" dirty="0">
                <a:latin typeface="Arial" pitchFamily="34" charset="0"/>
                <a:cs typeface="Arial" pitchFamily="34" charset="0"/>
              </a:rPr>
              <a:t> </a:t>
            </a:r>
            <a:r>
              <a:rPr lang="en-GB" sz="1600" dirty="0" smtClean="0">
                <a:latin typeface="Arial" pitchFamily="34" charset="0"/>
                <a:cs typeface="Arial" pitchFamily="34" charset="0"/>
              </a:rPr>
              <a:t>– Describe the features and functions of Information Systems</a:t>
            </a:r>
            <a:endParaRPr lang="en-GB" sz="1600" dirty="0">
              <a:latin typeface="Arial" pitchFamily="34" charset="0"/>
              <a:cs typeface="Arial" pitchFamily="34" charset="0"/>
            </a:endParaRPr>
          </a:p>
          <a:p>
            <a:pPr marL="0" indent="0">
              <a:spcAft>
                <a:spcPts val="300"/>
              </a:spcAft>
              <a:buNone/>
            </a:pPr>
            <a:r>
              <a:rPr lang="en-GB" sz="1600" b="1" dirty="0">
                <a:latin typeface="Arial" pitchFamily="34" charset="0"/>
                <a:cs typeface="Arial" pitchFamily="34" charset="0"/>
              </a:rPr>
              <a:t>P5</a:t>
            </a:r>
            <a:r>
              <a:rPr lang="en-GB" sz="1600" dirty="0">
                <a:latin typeface="Arial" pitchFamily="34" charset="0"/>
                <a:cs typeface="Arial" pitchFamily="34" charset="0"/>
              </a:rPr>
              <a:t> </a:t>
            </a:r>
            <a:r>
              <a:rPr lang="en-GB" sz="1600" dirty="0" smtClean="0">
                <a:latin typeface="Arial" pitchFamily="34" charset="0"/>
                <a:cs typeface="Arial" pitchFamily="34" charset="0"/>
              </a:rPr>
              <a:t>– Identify the information systems used in a specified organisation</a:t>
            </a:r>
            <a:endParaRPr lang="en-GB" sz="1600" dirty="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M2</a:t>
            </a:r>
            <a:r>
              <a:rPr lang="en-GB" sz="1600" dirty="0" smtClean="0">
                <a:latin typeface="Arial" pitchFamily="34" charset="0"/>
                <a:cs typeface="Arial" pitchFamily="34" charset="0"/>
              </a:rPr>
              <a:t> – Illustrate the input and output if Information within a specified functional areas of an organisation</a:t>
            </a:r>
          </a:p>
          <a:p>
            <a:pPr marL="0" indent="0">
              <a:spcAft>
                <a:spcPts val="300"/>
              </a:spcAft>
              <a:buNone/>
            </a:pPr>
            <a:r>
              <a:rPr lang="en-GB" sz="1600" b="1" dirty="0" smtClean="0">
                <a:latin typeface="Arial" pitchFamily="34" charset="0"/>
                <a:cs typeface="Arial" pitchFamily="34" charset="0"/>
              </a:rPr>
              <a:t>D2 – </a:t>
            </a:r>
            <a:r>
              <a:rPr lang="en-GB" sz="1600" dirty="0" smtClean="0">
                <a:latin typeface="Arial" pitchFamily="34" charset="0"/>
                <a:cs typeface="Arial" pitchFamily="34" charset="0"/>
              </a:rPr>
              <a:t>Analyse the legal and ethical implications of the illustrated inputs and outputs. </a:t>
            </a:r>
            <a:endParaRPr lang="en-GB" sz="1600" dirty="0">
              <a:latin typeface="Arial" pitchFamily="34" charset="0"/>
              <a:cs typeface="Arial" pitchFamily="34" charset="0"/>
            </a:endParaRPr>
          </a:p>
          <a:p>
            <a:pPr marL="0" indent="0">
              <a:spcAft>
                <a:spcPts val="300"/>
              </a:spcAft>
              <a:buNone/>
            </a:pPr>
            <a:endParaRPr lang="en-GB" sz="700" dirty="0" smtClean="0">
              <a:latin typeface="Arial" pitchFamily="34" charset="0"/>
              <a:cs typeface="Arial" pitchFamily="34" charset="0"/>
            </a:endParaRPr>
          </a:p>
          <a:p>
            <a:pPr marL="0" indent="0">
              <a:spcAft>
                <a:spcPts val="300"/>
              </a:spcAft>
              <a:buNone/>
            </a:pPr>
            <a:r>
              <a:rPr lang="en-GB" sz="1600" b="1" dirty="0">
                <a:latin typeface="Arial" pitchFamily="34" charset="0"/>
                <a:cs typeface="Arial" pitchFamily="34" charset="0"/>
              </a:rPr>
              <a:t>P6</a:t>
            </a:r>
            <a:r>
              <a:rPr lang="en-GB" sz="1600" dirty="0">
                <a:latin typeface="Arial" pitchFamily="34" charset="0"/>
                <a:cs typeface="Arial" pitchFamily="34" charset="0"/>
              </a:rPr>
              <a:t> </a:t>
            </a:r>
            <a:r>
              <a:rPr lang="en-GB" sz="1600" dirty="0" smtClean="0">
                <a:latin typeface="Arial" pitchFamily="34" charset="0"/>
                <a:cs typeface="Arial" pitchFamily="34" charset="0"/>
              </a:rPr>
              <a:t>– Select Information to support a business decision-making process</a:t>
            </a:r>
            <a:endParaRPr lang="en-GB" sz="1600" dirty="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P7 – </a:t>
            </a:r>
            <a:r>
              <a:rPr lang="en-GB" sz="1600" dirty="0" smtClean="0">
                <a:latin typeface="Arial" pitchFamily="34" charset="0"/>
                <a:cs typeface="Arial" pitchFamily="34" charset="0"/>
              </a:rPr>
              <a:t>Use IT tools to produce management information.</a:t>
            </a:r>
            <a:endParaRPr lang="en-GB" sz="1600" b="1" dirty="0" smtClean="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M3 –</a:t>
            </a:r>
            <a:r>
              <a:rPr lang="en-GB" sz="1600" dirty="0" smtClean="0">
                <a:latin typeface="Arial" pitchFamily="34" charset="0"/>
                <a:cs typeface="Arial" pitchFamily="34" charset="0"/>
              </a:rPr>
              <a:t> Explain the value of a management information system.</a:t>
            </a:r>
            <a:endParaRPr lang="en-GB" sz="1600" b="1" dirty="0" smtClean="0">
              <a:latin typeface="Arial" pitchFamily="34" charset="0"/>
              <a:cs typeface="Arial" pitchFamily="34" charset="0"/>
            </a:endParaRPr>
          </a:p>
        </p:txBody>
      </p:sp>
      <p:sp>
        <p:nvSpPr>
          <p:cNvPr id="3" name="Title 2"/>
          <p:cNvSpPr>
            <a:spLocks noGrp="1"/>
          </p:cNvSpPr>
          <p:nvPr>
            <p:ph type="title"/>
          </p:nvPr>
        </p:nvSpPr>
        <p:spPr>
          <a:xfrm>
            <a:off x="457200" y="274638"/>
            <a:ext cx="8229600" cy="850106"/>
          </a:xfrm>
        </p:spPr>
        <p:txBody>
          <a:bodyPr/>
          <a:lstStyle/>
          <a:p>
            <a:r>
              <a:rPr lang="en-GB" dirty="0" smtClean="0"/>
              <a:t>Assessment Criteria</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7614" y="908720"/>
            <a:ext cx="8786874" cy="6072206"/>
          </a:xfrm>
        </p:spPr>
        <p:txBody>
          <a:bodyPr>
            <a:noAutofit/>
          </a:bodyPr>
          <a:lstStyle/>
          <a:p>
            <a:pPr marL="0" indent="0">
              <a:buNone/>
            </a:pPr>
            <a:r>
              <a:rPr lang="en-GB" sz="1700" dirty="0" smtClean="0"/>
              <a:t>Purchasing means ensuring that goods, components and materials are received to the right place on time and in the right condition. Some companies, such as Amazon and Debenhams, deliver direct to the customer, particularly when goods are bought online. Other businesses, including B &amp; Q and Sainsbury’s, hold stocks in giant regional warehouses, for delivery to stores around the area. Superstores may use special vehicles, which can also carry chilled or frozen items. Other businesses have to move more difficult loads or hazardous substances, such as large engineering parts, cars or chemicals.</a:t>
            </a:r>
          </a:p>
          <a:p>
            <a:pPr marL="0" indent="0">
              <a:buNone/>
            </a:pPr>
            <a:r>
              <a:rPr lang="en-GB" sz="1700" dirty="0" smtClean="0"/>
              <a:t>Purchasing involves more than just arranging for goods to be collected from suppliers. For it to be cost-effective, costs must be kept as low as possible. This means, for example:</a:t>
            </a:r>
          </a:p>
          <a:p>
            <a:r>
              <a:rPr lang="en-GB" sz="1700" dirty="0" smtClean="0"/>
              <a:t>planning vehicle routes to avoid back-tracking - keeps fuel costs down and saves time</a:t>
            </a:r>
          </a:p>
          <a:p>
            <a:r>
              <a:rPr lang="en-GB" sz="1700" dirty="0" smtClean="0"/>
              <a:t>ensuring that vehicles do not return empty. This is only possible if goods are both delivered and collected. Vehicles that only deliver goods normally operate on a regional or local basis to minimise ‘empty journey’ time.</a:t>
            </a:r>
          </a:p>
          <a:p>
            <a:pPr marL="0" indent="0">
              <a:buNone/>
            </a:pPr>
            <a:r>
              <a:rPr lang="en-GB" sz="1700" dirty="0" smtClean="0"/>
              <a:t>Working out the routes for many vehicles, with different loads – some urgent and some not – can be very complicated. Computer programs are used by staff skilled in logistics to work out the best routes.</a:t>
            </a:r>
          </a:p>
        </p:txBody>
      </p:sp>
      <p:sp>
        <p:nvSpPr>
          <p:cNvPr id="2" name="Title 1"/>
          <p:cNvSpPr>
            <a:spLocks noGrp="1"/>
          </p:cNvSpPr>
          <p:nvPr>
            <p:ph type="title"/>
          </p:nvPr>
        </p:nvSpPr>
        <p:spPr>
          <a:xfrm>
            <a:off x="374848" y="457292"/>
            <a:ext cx="8229600" cy="379420"/>
          </a:xfrm>
        </p:spPr>
        <p:txBody>
          <a:bodyPr>
            <a:noAutofit/>
          </a:bodyPr>
          <a:lstStyle/>
          <a:p>
            <a:r>
              <a:rPr lang="en-GB" sz="3200" b="1" dirty="0" smtClean="0"/>
              <a:t>P1.4 - Functional </a:t>
            </a:r>
            <a:r>
              <a:rPr lang="en-GB" sz="3200" dirty="0" smtClean="0"/>
              <a:t>A</a:t>
            </a:r>
            <a:r>
              <a:rPr lang="en-GB" sz="3200" b="1" dirty="0" smtClean="0"/>
              <a:t>ctivities - Purchasing</a:t>
            </a:r>
            <a:endParaRPr lang="en-GB" sz="3200" b="1" dirty="0"/>
          </a:p>
        </p:txBody>
      </p:sp>
    </p:spTree>
    <p:extLst>
      <p:ext uri="{BB962C8B-B14F-4D97-AF65-F5344CB8AC3E}">
        <p14:creationId xmlns:p14="http://schemas.microsoft.com/office/powerpoint/2010/main" val="1942786760"/>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85186"/>
            <a:ext cx="8786874" cy="6072206"/>
          </a:xfrm>
        </p:spPr>
        <p:txBody>
          <a:bodyPr>
            <a:noAutofit/>
          </a:bodyPr>
          <a:lstStyle/>
          <a:p>
            <a:pPr marL="0" indent="0">
              <a:buNone/>
            </a:pPr>
            <a:r>
              <a:rPr lang="en-GB" sz="1800" dirty="0" smtClean="0"/>
              <a:t>Many organisations outsource both storage and distribution to external contractors so purchasing involves multiple connections in the process. This means paying a specialist firm to do the work. This is often cheaper than employing experts in the business.</a:t>
            </a:r>
          </a:p>
          <a:p>
            <a:pPr marL="0" indent="0">
              <a:buNone/>
            </a:pPr>
            <a:endParaRPr lang="en-GB" sz="1200" dirty="0" smtClean="0"/>
          </a:p>
          <a:p>
            <a:pPr marL="0" indent="0">
              <a:buNone/>
            </a:pPr>
            <a:r>
              <a:rPr lang="en-GB" sz="1800" dirty="0" smtClean="0"/>
              <a:t>Purchasing and Distribution functions</a:t>
            </a:r>
          </a:p>
          <a:p>
            <a:r>
              <a:rPr lang="en-GB" sz="1800" dirty="0" smtClean="0"/>
              <a:t>Ensuring all goods are appropriately stored before dispatch</a:t>
            </a:r>
          </a:p>
          <a:p>
            <a:r>
              <a:rPr lang="en-GB" sz="1800" dirty="0" smtClean="0"/>
              <a:t>Ensuring goods for dispatch are securely packed and correctly labelled</a:t>
            </a:r>
          </a:p>
          <a:p>
            <a:r>
              <a:rPr lang="en-GB" sz="1800" dirty="0" smtClean="0"/>
              <a:t>Checking vehicle loads are safe and secure</a:t>
            </a:r>
          </a:p>
          <a:p>
            <a:r>
              <a:rPr lang="en-GB" sz="1800" dirty="0" smtClean="0"/>
              <a:t>Ensuring goods are despatched at the right time</a:t>
            </a:r>
          </a:p>
          <a:p>
            <a:r>
              <a:rPr lang="en-GB" sz="1800" dirty="0" smtClean="0"/>
              <a:t>Checking that all deliveries match orders precisely and notifying sales if there is a discrepancy</a:t>
            </a:r>
          </a:p>
          <a:p>
            <a:r>
              <a:rPr lang="en-GB" sz="1800" dirty="0" smtClean="0"/>
              <a:t>Completing the delivery documents</a:t>
            </a:r>
          </a:p>
          <a:p>
            <a:r>
              <a:rPr lang="en-GB" sz="1800" dirty="0" smtClean="0"/>
              <a:t>Planning and scheduling vehicle routes</a:t>
            </a:r>
          </a:p>
          <a:p>
            <a:r>
              <a:rPr lang="en-GB" sz="1800" dirty="0" smtClean="0"/>
              <a:t>Notifying sales staff of delivery schedules so that customers can be informed</a:t>
            </a:r>
          </a:p>
          <a:p>
            <a:r>
              <a:rPr lang="en-GB" sz="1800" dirty="0" smtClean="0"/>
              <a:t>Dealing with distribution problems, eg through bad weather or vehicle breakdown.</a:t>
            </a:r>
          </a:p>
        </p:txBody>
      </p:sp>
      <p:sp>
        <p:nvSpPr>
          <p:cNvPr id="2" name="Title 1"/>
          <p:cNvSpPr>
            <a:spLocks noGrp="1"/>
          </p:cNvSpPr>
          <p:nvPr>
            <p:ph type="title"/>
          </p:nvPr>
        </p:nvSpPr>
        <p:spPr>
          <a:xfrm>
            <a:off x="179512" y="404664"/>
            <a:ext cx="8229600" cy="451428"/>
          </a:xfrm>
        </p:spPr>
        <p:txBody>
          <a:bodyPr>
            <a:noAutofit/>
          </a:bodyPr>
          <a:lstStyle/>
          <a:p>
            <a:r>
              <a:rPr lang="en-GB" sz="3200" b="1" dirty="0" smtClean="0"/>
              <a:t>P1.4 - Functional </a:t>
            </a:r>
            <a:r>
              <a:rPr lang="en-GB" sz="3200" dirty="0" smtClean="0"/>
              <a:t>A</a:t>
            </a:r>
            <a:r>
              <a:rPr lang="en-GB" sz="3200" b="1" dirty="0" smtClean="0"/>
              <a:t>ctivities - Purchasing</a:t>
            </a:r>
            <a:endParaRPr lang="en-GB" sz="3200" b="1" dirty="0"/>
          </a:p>
        </p:txBody>
      </p:sp>
    </p:spTree>
    <p:extLst>
      <p:ext uri="{BB962C8B-B14F-4D97-AF65-F5344CB8AC3E}">
        <p14:creationId xmlns:p14="http://schemas.microsoft.com/office/powerpoint/2010/main" val="424394744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13178"/>
            <a:ext cx="8786874" cy="6072206"/>
          </a:xfrm>
        </p:spPr>
        <p:txBody>
          <a:bodyPr>
            <a:noAutofit/>
          </a:bodyPr>
          <a:lstStyle/>
          <a:p>
            <a:pPr marL="0" indent="0">
              <a:buNone/>
            </a:pPr>
            <a:r>
              <a:rPr lang="en-GB" sz="1800" dirty="0" smtClean="0"/>
              <a:t>Most entrepreneurs consider this is the most important function in the business. This is because all businesses need a regular stream of income to pay the bills. Finance staff record all the money earned and spent so that the senior managers always know how much profit (or loss) is being made by each product or each part of the business and how much money is currently held by the business. This enables critical decisions to be made rapidly and accurately because they are based on accurate information. In some cases, this can mean the difference between the success or failure of the business as a whole.</a:t>
            </a:r>
          </a:p>
          <a:p>
            <a:pPr marL="0" indent="0">
              <a:buNone/>
            </a:pPr>
            <a:r>
              <a:rPr lang="en-GB" sz="1800" dirty="0" smtClean="0"/>
              <a:t>In many large businesses, different types of financial experts are employed:</a:t>
            </a:r>
          </a:p>
          <a:p>
            <a:r>
              <a:rPr lang="en-GB" sz="1800" b="1" dirty="0"/>
              <a:t>M</a:t>
            </a:r>
            <a:r>
              <a:rPr lang="en-GB" sz="1800" b="1" dirty="0" smtClean="0"/>
              <a:t>anagement accountants </a:t>
            </a:r>
            <a:r>
              <a:rPr lang="en-GB" sz="1800" dirty="0" smtClean="0"/>
              <a:t>monitor departmental budgets and current income from sales, prepare cash flow forecasts and specialise in analysing day-to-day financial information and keeping senior managers informed.</a:t>
            </a:r>
          </a:p>
          <a:p>
            <a:r>
              <a:rPr lang="en-GB" sz="1800" b="1" dirty="0" smtClean="0"/>
              <a:t>Financial accountants </a:t>
            </a:r>
            <a:r>
              <a:rPr lang="en-GB" sz="1800" dirty="0" smtClean="0"/>
              <a:t>are concerned with the preparation of the statutory accounts. All companies must provide a Balance Sheet and Profit and Loss Account each year, and most produce a cash flow statement as well. </a:t>
            </a:r>
          </a:p>
          <a:p>
            <a:r>
              <a:rPr lang="en-GB" sz="1800" b="1" dirty="0" smtClean="0"/>
              <a:t>A credit controller </a:t>
            </a:r>
            <a:r>
              <a:rPr lang="en-GB" sz="1800" dirty="0" smtClean="0"/>
              <a:t>monitors overdue payments and takes action to recover bad debts.</a:t>
            </a:r>
          </a:p>
        </p:txBody>
      </p:sp>
      <p:sp>
        <p:nvSpPr>
          <p:cNvPr id="2" name="Title 1"/>
          <p:cNvSpPr>
            <a:spLocks noGrp="1"/>
          </p:cNvSpPr>
          <p:nvPr>
            <p:ph type="title"/>
          </p:nvPr>
        </p:nvSpPr>
        <p:spPr>
          <a:xfrm>
            <a:off x="179512" y="404664"/>
            <a:ext cx="8229600" cy="414110"/>
          </a:xfrm>
        </p:spPr>
        <p:txBody>
          <a:bodyPr>
            <a:noAutofit/>
          </a:bodyPr>
          <a:lstStyle/>
          <a:p>
            <a:r>
              <a:rPr lang="en-GB" sz="3200" dirty="0"/>
              <a:t>P1.4 - Functional </a:t>
            </a:r>
            <a:r>
              <a:rPr lang="en-GB" sz="3200" dirty="0" smtClean="0"/>
              <a:t>A</a:t>
            </a:r>
            <a:r>
              <a:rPr lang="en-GB" sz="3200" b="1" dirty="0" smtClean="0"/>
              <a:t>ctivities - Finance</a:t>
            </a:r>
            <a:endParaRPr lang="en-GB" sz="3200" b="1" dirty="0"/>
          </a:p>
        </p:txBody>
      </p:sp>
    </p:spTree>
    <p:extLst>
      <p:ext uri="{BB962C8B-B14F-4D97-AF65-F5344CB8AC3E}">
        <p14:creationId xmlns:p14="http://schemas.microsoft.com/office/powerpoint/2010/main" val="140329889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13178"/>
            <a:ext cx="8786874" cy="6072206"/>
          </a:xfrm>
        </p:spPr>
        <p:txBody>
          <a:bodyPr>
            <a:noAutofit/>
          </a:bodyPr>
          <a:lstStyle/>
          <a:p>
            <a:pPr marL="0" indent="0">
              <a:buNone/>
            </a:pPr>
            <a:r>
              <a:rPr lang="en-GB" sz="1800" dirty="0" smtClean="0"/>
              <a:t>Finance staff support the accountants by keeping financial records, chasing up late payments and paying for items purchased. Today, virtually all businesses use computer accounting packages to record financial transactions and prepare their accounts as well as spreadsheets to analyse financial data. Some finance departments prepare the payroll and pay staff salaries, but other businesses outsource this to a specialist bureau.</a:t>
            </a:r>
          </a:p>
          <a:p>
            <a:pPr marL="0" indent="0">
              <a:buNone/>
            </a:pPr>
            <a:endParaRPr lang="en-GB" sz="1800" dirty="0" smtClean="0"/>
          </a:p>
          <a:p>
            <a:pPr marL="0" indent="0">
              <a:buNone/>
            </a:pPr>
            <a:r>
              <a:rPr lang="en-GB" sz="1800" dirty="0" smtClean="0"/>
              <a:t>Finally, businesses will often need money to fulfil specific aims and objectives linked to growth, expansion or simply updating their equipment or machinery. These items may be bought from money held back (reserved) from past profits, but usually additional money will be needed. If the business needs to borrow money it will want the cheapest interest rates possible and also want good repayment terms. Deciding where to obtain these funds is a specialist job and normally the task of the senior financial manager.</a:t>
            </a:r>
          </a:p>
        </p:txBody>
      </p:sp>
      <p:sp>
        <p:nvSpPr>
          <p:cNvPr id="2" name="Title 1"/>
          <p:cNvSpPr>
            <a:spLocks noGrp="1"/>
          </p:cNvSpPr>
          <p:nvPr>
            <p:ph type="title"/>
          </p:nvPr>
        </p:nvSpPr>
        <p:spPr>
          <a:xfrm>
            <a:off x="179512" y="404664"/>
            <a:ext cx="8229600" cy="414110"/>
          </a:xfrm>
        </p:spPr>
        <p:txBody>
          <a:bodyPr>
            <a:noAutofit/>
          </a:bodyPr>
          <a:lstStyle/>
          <a:p>
            <a:r>
              <a:rPr lang="en-GB" sz="3200" dirty="0"/>
              <a:t>P1.4 - Functional </a:t>
            </a:r>
            <a:r>
              <a:rPr lang="en-GB" sz="3200" dirty="0" smtClean="0"/>
              <a:t>A</a:t>
            </a:r>
            <a:r>
              <a:rPr lang="en-GB" sz="3200" b="1" dirty="0" smtClean="0"/>
              <a:t>ctivities - Finance</a:t>
            </a:r>
            <a:endParaRPr lang="en-GB" sz="3200" b="1" dirty="0"/>
          </a:p>
        </p:txBody>
      </p:sp>
    </p:spTree>
    <p:extLst>
      <p:ext uri="{BB962C8B-B14F-4D97-AF65-F5344CB8AC3E}">
        <p14:creationId xmlns:p14="http://schemas.microsoft.com/office/powerpoint/2010/main" val="299409443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13178"/>
            <a:ext cx="8786874" cy="6072206"/>
          </a:xfrm>
        </p:spPr>
        <p:txBody>
          <a:bodyPr>
            <a:noAutofit/>
          </a:bodyPr>
          <a:lstStyle/>
          <a:p>
            <a:pPr marL="365125" indent="-365125">
              <a:buNone/>
            </a:pPr>
            <a:r>
              <a:rPr lang="en-GB" sz="1800" dirty="0" smtClean="0"/>
              <a:t>Finance functions</a:t>
            </a:r>
          </a:p>
          <a:p>
            <a:r>
              <a:rPr lang="en-GB" sz="1800" dirty="0" smtClean="0"/>
              <a:t>Producing invoices, checking payments are received and chasing up overdue payments</a:t>
            </a:r>
          </a:p>
          <a:p>
            <a:r>
              <a:rPr lang="en-GB" sz="1800" dirty="0" smtClean="0"/>
              <a:t>Recording money received</a:t>
            </a:r>
          </a:p>
          <a:p>
            <a:r>
              <a:rPr lang="en-GB" sz="1800" dirty="0" smtClean="0"/>
              <a:t>Checking and paying invoices received</a:t>
            </a:r>
          </a:p>
          <a:p>
            <a:r>
              <a:rPr lang="en-GB" sz="1800" dirty="0" smtClean="0"/>
              <a:t>Preparing the payroll and paying staff salaries</a:t>
            </a:r>
          </a:p>
          <a:p>
            <a:r>
              <a:rPr lang="en-GB" sz="1800" dirty="0" smtClean="0"/>
              <a:t>Monitoring departmental budgets to check managers are not overspending</a:t>
            </a:r>
          </a:p>
          <a:p>
            <a:r>
              <a:rPr lang="en-GB" sz="1800" dirty="0" smtClean="0"/>
              <a:t>Issuing regular budget reports to all departmental managers</a:t>
            </a:r>
          </a:p>
          <a:p>
            <a:r>
              <a:rPr lang="en-GB" sz="1800" dirty="0" smtClean="0"/>
              <a:t>Producing cash flow forecasts and regular financial reports for senior managers</a:t>
            </a:r>
          </a:p>
          <a:p>
            <a:r>
              <a:rPr lang="en-GB" sz="1800" dirty="0" smtClean="0"/>
              <a:t>Advising senior managers on sources of finance for capital expenditure.</a:t>
            </a:r>
          </a:p>
          <a:p>
            <a:r>
              <a:rPr lang="en-GB" sz="1800" dirty="0" smtClean="0"/>
              <a:t>Producing the statutory accounts each year</a:t>
            </a:r>
          </a:p>
        </p:txBody>
      </p:sp>
      <p:sp>
        <p:nvSpPr>
          <p:cNvPr id="2" name="Title 1"/>
          <p:cNvSpPr>
            <a:spLocks noGrp="1"/>
          </p:cNvSpPr>
          <p:nvPr>
            <p:ph type="title"/>
          </p:nvPr>
        </p:nvSpPr>
        <p:spPr>
          <a:xfrm>
            <a:off x="179512" y="404664"/>
            <a:ext cx="8229600" cy="414110"/>
          </a:xfrm>
        </p:spPr>
        <p:txBody>
          <a:bodyPr>
            <a:noAutofit/>
          </a:bodyPr>
          <a:lstStyle/>
          <a:p>
            <a:r>
              <a:rPr lang="en-GB" sz="3200" dirty="0"/>
              <a:t>P1.4 - Functional </a:t>
            </a:r>
            <a:r>
              <a:rPr lang="en-GB" sz="3200" dirty="0" smtClean="0"/>
              <a:t>A</a:t>
            </a:r>
            <a:r>
              <a:rPr lang="en-GB" sz="3200" b="1" dirty="0" smtClean="0"/>
              <a:t>ctivities - Finance</a:t>
            </a:r>
            <a:endParaRPr lang="en-GB" sz="3200" b="1" dirty="0"/>
          </a:p>
        </p:txBody>
      </p:sp>
    </p:spTree>
    <p:extLst>
      <p:ext uri="{BB962C8B-B14F-4D97-AF65-F5344CB8AC3E}">
        <p14:creationId xmlns:p14="http://schemas.microsoft.com/office/powerpoint/2010/main" val="1206014235"/>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36712"/>
            <a:ext cx="8786874" cy="6072206"/>
          </a:xfrm>
        </p:spPr>
        <p:txBody>
          <a:bodyPr>
            <a:noAutofit/>
          </a:bodyPr>
          <a:lstStyle/>
          <a:p>
            <a:pPr marL="0" indent="0">
              <a:buNone/>
            </a:pPr>
            <a:r>
              <a:rPr lang="en-GB" sz="1700" dirty="0" smtClean="0"/>
              <a:t>The human resources of a business are its employees. Wise organisations look after their staff on the basis that if they are well trained and committed to the aims of the business, the organisation is more likely to be successful. </a:t>
            </a:r>
          </a:p>
          <a:p>
            <a:pPr marL="0" indent="0">
              <a:buNone/>
            </a:pPr>
            <a:r>
              <a:rPr lang="en-GB" sz="1700" dirty="0" smtClean="0"/>
              <a:t>HR is responsible for recruiting new employees and ensuring that each vacancy is filled by the best person for the job. This is important because the recruitment process is expensive and time-consuming. Hiring the wrong person can be costly and cause problems both for the individual and the firm.</a:t>
            </a:r>
          </a:p>
          <a:p>
            <a:pPr marL="0" indent="0">
              <a:buNone/>
            </a:pPr>
            <a:r>
              <a:rPr lang="en-GB" sz="1700" dirty="0" smtClean="0"/>
              <a:t>Normally, new employees attend an </a:t>
            </a:r>
            <a:r>
              <a:rPr lang="en-GB" sz="1700" b="1" dirty="0" smtClean="0"/>
              <a:t>induction programme </a:t>
            </a:r>
            <a:r>
              <a:rPr lang="en-GB" sz="1700" dirty="0" smtClean="0"/>
              <a:t>which</a:t>
            </a:r>
            <a:r>
              <a:rPr lang="en-GB" sz="1700" b="1" dirty="0" smtClean="0"/>
              <a:t> </a:t>
            </a:r>
            <a:r>
              <a:rPr lang="en-GB" sz="1700" dirty="0" smtClean="0"/>
              <a:t>tells them about the business, their rights and responsibilities as employees, the company rules and the requirements of their new job. Arranging appropriate training and assisting with the continuous professional development of staff is another aspect of HR. Training may be carried out in-house or staff may attend external courses.</a:t>
            </a:r>
          </a:p>
          <a:p>
            <a:pPr marL="0" indent="0">
              <a:buNone/>
            </a:pPr>
            <a:r>
              <a:rPr lang="en-GB" sz="1700" dirty="0" smtClean="0"/>
              <a:t>HR aims to ensure that the business retains good, experienced staff. Analysing staff-turnover figures will show the rate at which people leave the organisation. If these are high, it is important to identify and remedy any problem areas. Whilst people may leave for justifiable reasons, such as moving to another area or for promotion elsewhere, dissatisfaction with the job or the company should be investigated. Some organisations hold exit interviews to find out staff views on the business when they leave.</a:t>
            </a:r>
          </a:p>
        </p:txBody>
      </p:sp>
      <p:sp>
        <p:nvSpPr>
          <p:cNvPr id="2" name="Title 1"/>
          <p:cNvSpPr>
            <a:spLocks noGrp="1"/>
          </p:cNvSpPr>
          <p:nvPr>
            <p:ph type="title"/>
          </p:nvPr>
        </p:nvSpPr>
        <p:spPr>
          <a:xfrm>
            <a:off x="179512" y="404664"/>
            <a:ext cx="8872510" cy="432048"/>
          </a:xfrm>
        </p:spPr>
        <p:txBody>
          <a:bodyPr>
            <a:noAutofit/>
          </a:bodyPr>
          <a:lstStyle/>
          <a:p>
            <a:r>
              <a:rPr lang="en-GB" sz="2800" dirty="0"/>
              <a:t>P1.4 - Functional </a:t>
            </a:r>
            <a:r>
              <a:rPr lang="en-GB" sz="2800" dirty="0" smtClean="0"/>
              <a:t>A</a:t>
            </a:r>
            <a:r>
              <a:rPr lang="en-GB" sz="2800" b="1" dirty="0" smtClean="0"/>
              <a:t>ctivities – Human Resources</a:t>
            </a:r>
            <a:endParaRPr lang="en-GB" sz="2800" b="1" dirty="0"/>
          </a:p>
        </p:txBody>
      </p:sp>
    </p:spTree>
    <p:extLst>
      <p:ext uri="{BB962C8B-B14F-4D97-AF65-F5344CB8AC3E}">
        <p14:creationId xmlns:p14="http://schemas.microsoft.com/office/powerpoint/2010/main" val="31619427"/>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908720"/>
            <a:ext cx="8786874" cy="6072206"/>
          </a:xfrm>
        </p:spPr>
        <p:txBody>
          <a:bodyPr>
            <a:noAutofit/>
          </a:bodyPr>
          <a:lstStyle/>
          <a:p>
            <a:pPr marL="0" indent="0">
              <a:buNone/>
            </a:pPr>
            <a:r>
              <a:rPr lang="en-GB" sz="1700" dirty="0" smtClean="0"/>
              <a:t>Employees normally have basic expectations of their employer. They expect to be treated and paid fairly, to have appropriate working conditions, to have training opportunities, which will improve their promotion prospects, and support if they are ill or have serious personal problems. They also want a varied and interesting job and praise when they have worked particularly hard or well. These factors help </a:t>
            </a:r>
            <a:r>
              <a:rPr lang="en-GB" sz="1700" b="1" dirty="0" smtClean="0"/>
              <a:t>motivation, </a:t>
            </a:r>
            <a:r>
              <a:rPr lang="en-GB" sz="1700" dirty="0" smtClean="0"/>
              <a:t>which means staff are keen to work hard – and this benefits everyone. HR can help this process by monitoring working conditions, having staff welfare policies and ensuring that company pay rates are fair and competitive.</a:t>
            </a:r>
          </a:p>
          <a:p>
            <a:pPr marL="0" indent="0">
              <a:buNone/>
            </a:pPr>
            <a:r>
              <a:rPr lang="en-GB" sz="1700" dirty="0" smtClean="0"/>
              <a:t>Many organisations have staff associations, which monitor the views and conditions of staff and make these known. In other businesses trade unions may represent the workers, especially on pay and conditions. Senior HR staff liaise with these organisations, keep them informed of changes and developments and are also involved in any negotiations with senior management.</a:t>
            </a:r>
          </a:p>
          <a:p>
            <a:pPr marL="0" indent="0">
              <a:buNone/>
            </a:pPr>
            <a:r>
              <a:rPr lang="en-GB" sz="1700" dirty="0" smtClean="0"/>
              <a:t>Today, all employees and employers have legal rights and responsibilities in relation to health and safety, data protection (which restricts the type of information which can be held on employees and customers and how it is used) and employment. HR staff must ensure that the business complies with current laws and stays up to date with legal changes and developments.</a:t>
            </a:r>
          </a:p>
        </p:txBody>
      </p:sp>
      <p:sp>
        <p:nvSpPr>
          <p:cNvPr id="2" name="Title 1"/>
          <p:cNvSpPr>
            <a:spLocks noGrp="1"/>
          </p:cNvSpPr>
          <p:nvPr>
            <p:ph type="title"/>
          </p:nvPr>
        </p:nvSpPr>
        <p:spPr>
          <a:xfrm>
            <a:off x="179512" y="404664"/>
            <a:ext cx="8872510" cy="451428"/>
          </a:xfrm>
        </p:spPr>
        <p:txBody>
          <a:bodyPr>
            <a:noAutofit/>
          </a:bodyPr>
          <a:lstStyle/>
          <a:p>
            <a:r>
              <a:rPr lang="en-GB" sz="2800" dirty="0"/>
              <a:t>P1.4 - Functional </a:t>
            </a:r>
            <a:r>
              <a:rPr lang="en-GB" sz="2800" dirty="0" smtClean="0"/>
              <a:t>A</a:t>
            </a:r>
            <a:r>
              <a:rPr lang="en-GB" sz="2800" b="1" dirty="0" smtClean="0"/>
              <a:t>ctivities – Human Resources</a:t>
            </a:r>
            <a:endParaRPr lang="en-GB" sz="2800" b="1" dirty="0"/>
          </a:p>
        </p:txBody>
      </p:sp>
    </p:spTree>
    <p:extLst>
      <p:ext uri="{BB962C8B-B14F-4D97-AF65-F5344CB8AC3E}">
        <p14:creationId xmlns:p14="http://schemas.microsoft.com/office/powerpoint/2010/main" val="25111868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908720"/>
            <a:ext cx="8786874" cy="6072206"/>
          </a:xfrm>
        </p:spPr>
        <p:txBody>
          <a:bodyPr>
            <a:noAutofit/>
          </a:bodyPr>
          <a:lstStyle/>
          <a:p>
            <a:pPr marL="365125" indent="-365125">
              <a:buNone/>
            </a:pPr>
            <a:r>
              <a:rPr lang="en-GB" sz="1800" dirty="0" smtClean="0"/>
              <a:t>Human resources functions</a:t>
            </a:r>
          </a:p>
          <a:p>
            <a:r>
              <a:rPr lang="en-GB" sz="1600" dirty="0" smtClean="0"/>
              <a:t>Advertising job vacancies</a:t>
            </a:r>
          </a:p>
          <a:p>
            <a:r>
              <a:rPr lang="en-GB" sz="1600" dirty="0" smtClean="0"/>
              <a:t>Notifying staff of promotion opportunities</a:t>
            </a:r>
          </a:p>
          <a:p>
            <a:r>
              <a:rPr lang="en-GB" sz="1600" dirty="0" smtClean="0"/>
              <a:t>Receiving and recording all job applications, arranging interviews and notifying candidates of the result</a:t>
            </a:r>
          </a:p>
          <a:p>
            <a:r>
              <a:rPr lang="en-GB" sz="1600" dirty="0" smtClean="0"/>
              <a:t>Sending a contract of employment and other essential information to new staff</a:t>
            </a:r>
          </a:p>
          <a:p>
            <a:r>
              <a:rPr lang="en-GB" sz="1600" dirty="0" smtClean="0"/>
              <a:t>Arranging staff training and encouraging continuous professional development</a:t>
            </a:r>
          </a:p>
          <a:p>
            <a:r>
              <a:rPr lang="en-GB" sz="1600" dirty="0" smtClean="0"/>
              <a:t>Monitoring the working conditions of staff</a:t>
            </a:r>
          </a:p>
          <a:p>
            <a:r>
              <a:rPr lang="en-GB" sz="1600" dirty="0" smtClean="0"/>
              <a:t>Checking health and safety and keeping accident records</a:t>
            </a:r>
          </a:p>
          <a:p>
            <a:r>
              <a:rPr lang="en-GB" sz="1600" dirty="0" smtClean="0"/>
              <a:t>Recording sick leave and reasons for absence</a:t>
            </a:r>
          </a:p>
          <a:p>
            <a:r>
              <a:rPr lang="en-GB" sz="1600" dirty="0" smtClean="0"/>
              <a:t>Carrying out company welfare policies, e.g. long-service awards and company loans</a:t>
            </a:r>
          </a:p>
          <a:p>
            <a:r>
              <a:rPr lang="en-GB" sz="1600" dirty="0" smtClean="0"/>
              <a:t>Advising managers on the legal rights and responsibilities of the company and its employees</a:t>
            </a:r>
          </a:p>
          <a:p>
            <a:r>
              <a:rPr lang="en-GB" sz="1600" dirty="0" smtClean="0"/>
              <a:t>Keeping records of grievances and disciplinary actions and their outcome</a:t>
            </a:r>
          </a:p>
          <a:p>
            <a:r>
              <a:rPr lang="en-GB" sz="1600" dirty="0" smtClean="0"/>
              <a:t>Monitoring the terms and conditions of employment, including wage rates</a:t>
            </a:r>
          </a:p>
          <a:p>
            <a:r>
              <a:rPr lang="en-GB" sz="1600" dirty="0" smtClean="0"/>
              <a:t>Maintaining staff records</a:t>
            </a:r>
          </a:p>
          <a:p>
            <a:r>
              <a:rPr lang="en-GB" sz="1600" dirty="0" smtClean="0"/>
              <a:t>Liaising with staff associations or trade unions which represent the workforce</a:t>
            </a:r>
          </a:p>
        </p:txBody>
      </p:sp>
      <p:sp>
        <p:nvSpPr>
          <p:cNvPr id="2" name="Title 1"/>
          <p:cNvSpPr>
            <a:spLocks noGrp="1"/>
          </p:cNvSpPr>
          <p:nvPr>
            <p:ph type="title"/>
          </p:nvPr>
        </p:nvSpPr>
        <p:spPr>
          <a:xfrm>
            <a:off x="179512" y="404664"/>
            <a:ext cx="8872510" cy="451428"/>
          </a:xfrm>
        </p:spPr>
        <p:txBody>
          <a:bodyPr>
            <a:noAutofit/>
          </a:bodyPr>
          <a:lstStyle/>
          <a:p>
            <a:r>
              <a:rPr lang="en-GB" sz="2800" dirty="0"/>
              <a:t>P1.4 - Functional </a:t>
            </a:r>
            <a:r>
              <a:rPr lang="en-GB" sz="2800" dirty="0" smtClean="0"/>
              <a:t>A</a:t>
            </a:r>
            <a:r>
              <a:rPr lang="en-GB" sz="2800" b="1" dirty="0" smtClean="0"/>
              <a:t>ctivities – Human Resources</a:t>
            </a:r>
            <a:endParaRPr lang="en-GB" sz="2800" b="1" dirty="0"/>
          </a:p>
        </p:txBody>
      </p:sp>
    </p:spTree>
    <p:extLst>
      <p:ext uri="{BB962C8B-B14F-4D97-AF65-F5344CB8AC3E}">
        <p14:creationId xmlns:p14="http://schemas.microsoft.com/office/powerpoint/2010/main" val="3072409944"/>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13178"/>
            <a:ext cx="8821644" cy="6072206"/>
          </a:xfrm>
        </p:spPr>
        <p:txBody>
          <a:bodyPr>
            <a:noAutofit/>
          </a:bodyPr>
          <a:lstStyle/>
          <a:p>
            <a:pPr marL="0" indent="0">
              <a:buNone/>
            </a:pPr>
            <a:r>
              <a:rPr lang="en-GB" sz="1500" dirty="0" smtClean="0"/>
              <a:t>Marketing is all about identifying and meeting customer needs. Many businesses consider this so important that they are said to be driven by marketing. </a:t>
            </a:r>
          </a:p>
          <a:p>
            <a:pPr marL="0" indent="0">
              <a:buNone/>
            </a:pPr>
            <a:r>
              <a:rPr lang="en-GB" sz="1500" dirty="0" smtClean="0"/>
              <a:t>Another way to understand marketing is through the </a:t>
            </a:r>
            <a:r>
              <a:rPr lang="en-GB" sz="1500" b="1" dirty="0" smtClean="0"/>
              <a:t>marketing mix </a:t>
            </a:r>
            <a:r>
              <a:rPr lang="en-GB" sz="1500" dirty="0" smtClean="0"/>
              <a:t>which consists of four Ps</a:t>
            </a:r>
          </a:p>
          <a:p>
            <a:r>
              <a:rPr lang="en-GB" sz="1500" b="1" dirty="0" smtClean="0"/>
              <a:t>Product </a:t>
            </a:r>
            <a:r>
              <a:rPr lang="en-GB" sz="1500" dirty="0" smtClean="0"/>
              <a:t>– Who are our customers? What do they want to buy? Are their needs changing? Which products are we offering and how many are we selling? What new products are we planning? In which areas are sales growing – and how can we sustain this? For which products are sales static – and how can we renew interest? Which sales are falling and what, if anything, can we do?</a:t>
            </a:r>
          </a:p>
          <a:p>
            <a:r>
              <a:rPr lang="en-GB" sz="1500" b="1" dirty="0" smtClean="0"/>
              <a:t>Price</a:t>
            </a:r>
            <a:r>
              <a:rPr lang="en-GB" sz="1500" dirty="0" smtClean="0"/>
              <a:t> – How much should we charge? Should we reduce the price at the start to attract more customers – or charge as much as we can when we can? Can we charge different prices to different types of customers? What discounts can we give? What services or products should we give away or sell very cheaply – and what benefits would this bring?</a:t>
            </a:r>
          </a:p>
          <a:p>
            <a:r>
              <a:rPr lang="en-GB" sz="1500" b="1" dirty="0" smtClean="0"/>
              <a:t>Promotion</a:t>
            </a:r>
            <a:r>
              <a:rPr lang="en-GB" sz="1500" dirty="0" smtClean="0"/>
              <a:t> – How can we tell people about our products? Should we have specialist sales staff? Where should we advertise to attract the attention of our key customers? How else can we promote the product – should we give free samples or run a competition? Where and how can we obtain free publicity? Should we send direct mail shots and, if so, what information should we include?</a:t>
            </a:r>
          </a:p>
          <a:p>
            <a:r>
              <a:rPr lang="en-GB" sz="1500" b="1" dirty="0" smtClean="0"/>
              <a:t>Place</a:t>
            </a:r>
            <a:r>
              <a:rPr lang="en-GB" sz="1500" dirty="0" smtClean="0"/>
              <a:t> – How can we distribute our product(s)? Should we sell direct to the customer or through retailers? Do we need specialist wholesalers or overseas agents to sell for us? What can we sell over the telephone? How can the Internet help us to sell more?</a:t>
            </a:r>
          </a:p>
        </p:txBody>
      </p:sp>
      <p:sp>
        <p:nvSpPr>
          <p:cNvPr id="2" name="Title 1"/>
          <p:cNvSpPr>
            <a:spLocks noGrp="1"/>
          </p:cNvSpPr>
          <p:nvPr>
            <p:ph type="title"/>
          </p:nvPr>
        </p:nvSpPr>
        <p:spPr>
          <a:xfrm>
            <a:off x="179512" y="404664"/>
            <a:ext cx="8260950" cy="414110"/>
          </a:xfrm>
        </p:spPr>
        <p:txBody>
          <a:bodyPr>
            <a:noAutofit/>
          </a:bodyPr>
          <a:lstStyle/>
          <a:p>
            <a:r>
              <a:rPr lang="en-GB" sz="3200" dirty="0"/>
              <a:t>P1.4 - Functional </a:t>
            </a:r>
            <a:r>
              <a:rPr lang="en-GB" sz="3200" dirty="0" smtClean="0"/>
              <a:t>A</a:t>
            </a:r>
            <a:r>
              <a:rPr lang="en-GB" sz="3200" b="1" dirty="0" smtClean="0"/>
              <a:t>ctivities - Marketing</a:t>
            </a:r>
            <a:endParaRPr lang="en-GB" sz="3200" b="1" dirty="0"/>
          </a:p>
        </p:txBody>
      </p:sp>
    </p:spTree>
    <p:extLst>
      <p:ext uri="{BB962C8B-B14F-4D97-AF65-F5344CB8AC3E}">
        <p14:creationId xmlns:p14="http://schemas.microsoft.com/office/powerpoint/2010/main" val="298878142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85186"/>
            <a:ext cx="8821644" cy="6072206"/>
          </a:xfrm>
        </p:spPr>
        <p:txBody>
          <a:bodyPr>
            <a:noAutofit/>
          </a:bodyPr>
          <a:lstStyle/>
          <a:p>
            <a:pPr marL="365125" indent="-365125">
              <a:buNone/>
            </a:pPr>
            <a:r>
              <a:rPr lang="en-GB" sz="1800" dirty="0" smtClean="0"/>
              <a:t>Marketing functions</a:t>
            </a:r>
          </a:p>
          <a:p>
            <a:r>
              <a:rPr lang="en-GB" sz="1800" dirty="0" smtClean="0"/>
              <a:t>Carrying out market research to obtain feedback on potential and existing products and/or services</a:t>
            </a:r>
          </a:p>
          <a:p>
            <a:r>
              <a:rPr lang="en-GB" sz="1800" dirty="0" smtClean="0"/>
              <a:t>Analysing market research responses and advising senior managers of the results and implications</a:t>
            </a:r>
          </a:p>
          <a:p>
            <a:r>
              <a:rPr lang="en-GB" sz="1800" dirty="0" smtClean="0"/>
              <a:t>Promoting products and services through a variety of advertising and promotional methods, e.g. press, TV, online, direct mail, sponsorship and trade shows or exhibitions</a:t>
            </a:r>
          </a:p>
          <a:p>
            <a:r>
              <a:rPr lang="en-GB" sz="1800" dirty="0" smtClean="0"/>
              <a:t>Obtaining and updating a profile of existing customers to target advertising and promotions appropriately</a:t>
            </a:r>
          </a:p>
          <a:p>
            <a:r>
              <a:rPr lang="en-GB" sz="1800" dirty="0" smtClean="0"/>
              <a:t>Producing and distributing publicity materials, such as catalogues or brochures</a:t>
            </a:r>
          </a:p>
          <a:p>
            <a:r>
              <a:rPr lang="en-GB" sz="1800" dirty="0" smtClean="0"/>
              <a:t>Designing, updating and promoting the company website</a:t>
            </a:r>
            <a:endParaRPr lang="en-GB" sz="1600" dirty="0" smtClean="0"/>
          </a:p>
        </p:txBody>
      </p:sp>
      <p:sp>
        <p:nvSpPr>
          <p:cNvPr id="2" name="Title 1"/>
          <p:cNvSpPr>
            <a:spLocks noGrp="1"/>
          </p:cNvSpPr>
          <p:nvPr>
            <p:ph type="title"/>
          </p:nvPr>
        </p:nvSpPr>
        <p:spPr>
          <a:xfrm>
            <a:off x="179512" y="404664"/>
            <a:ext cx="8620990" cy="414110"/>
          </a:xfrm>
        </p:spPr>
        <p:txBody>
          <a:bodyPr>
            <a:noAutofit/>
          </a:bodyPr>
          <a:lstStyle/>
          <a:p>
            <a:r>
              <a:rPr lang="en-GB" sz="3200" dirty="0"/>
              <a:t>P1.4 - Functional </a:t>
            </a:r>
            <a:r>
              <a:rPr lang="en-GB" sz="3200" dirty="0" smtClean="0"/>
              <a:t>A</a:t>
            </a:r>
            <a:r>
              <a:rPr lang="en-GB" sz="3200" b="1" dirty="0" smtClean="0"/>
              <a:t>ctivities - Marketing</a:t>
            </a:r>
            <a:endParaRPr lang="en-GB" sz="3200" b="1" dirty="0"/>
          </a:p>
        </p:txBody>
      </p:sp>
    </p:spTree>
    <p:extLst>
      <p:ext uri="{BB962C8B-B14F-4D97-AF65-F5344CB8AC3E}">
        <p14:creationId xmlns:p14="http://schemas.microsoft.com/office/powerpoint/2010/main" val="393161142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109728" indent="0">
              <a:buNone/>
            </a:pPr>
            <a:r>
              <a:rPr lang="en-GB" sz="1550" b="1" dirty="0" smtClean="0"/>
              <a:t>P1 - </a:t>
            </a:r>
            <a:r>
              <a:rPr lang="en-GB" sz="1550" dirty="0" smtClean="0"/>
              <a:t>Evidence </a:t>
            </a:r>
            <a:r>
              <a:rPr lang="en-GB" sz="1550" dirty="0"/>
              <a:t>could be in the form of a report or presentation in which learners must explain how organisations use information. They should include the differences between qualitative and quantitative data as well as primary and secondary sources of information, giving examples of each relating to a business environment. Evidence of considering internal or external information flowing into and out of an organisation must also be evidenced by the learner. Diagrams could be used to evidence the flow of information which must be provided by the learner. </a:t>
            </a:r>
            <a:endParaRPr lang="en-GB" sz="1550" dirty="0" smtClean="0"/>
          </a:p>
          <a:p>
            <a:pPr marL="109728" indent="0">
              <a:buNone/>
            </a:pPr>
            <a:r>
              <a:rPr lang="en-GB" sz="1550" b="1" dirty="0" smtClean="0"/>
              <a:t>P2 - </a:t>
            </a:r>
            <a:r>
              <a:rPr lang="en-GB" sz="1550" dirty="0" smtClean="0"/>
              <a:t>The </a:t>
            </a:r>
            <a:r>
              <a:rPr lang="en-GB" sz="1550" dirty="0"/>
              <a:t>learner must discuss the characteristics of good information to identify what classes as “good” information. This may be a continuation of P1 as evidence but should be a clear addition to it. The learner should consider the following: validity, reliability, timeliness, appropriateness, suitability, accessibility, cost effective, sufficiently accurate, relevant and could use examples of business departments to apply these criteria based on the various types and purposes of information available. This could alternatively be evidenced separately but must also detail how information can be checked and identified as “good”. </a:t>
            </a:r>
          </a:p>
          <a:p>
            <a:pPr marL="109728" indent="0">
              <a:buNone/>
            </a:pPr>
            <a:r>
              <a:rPr lang="en-GB" sz="1550" b="1" dirty="0" smtClean="0"/>
              <a:t>M1 - </a:t>
            </a:r>
            <a:r>
              <a:rPr lang="en-GB" sz="1550" dirty="0" smtClean="0"/>
              <a:t>The </a:t>
            </a:r>
            <a:r>
              <a:rPr lang="en-GB" sz="1550" dirty="0"/>
              <a:t>learner must demonstrate an understanding of the information systems of a given specified organisation and must be able to identify improvements required to include the characteristics they have already covered. This may be an extension of P2. The learners must assess a range of areas for improvements from which at least two improvements to business systems should be made with explanations and examples. This could be in a report or presentation. </a:t>
            </a:r>
            <a:endParaRPr lang="en-GB" sz="1550" dirty="0" smtClean="0">
              <a:latin typeface="Arial" pitchFamily="34" charset="0"/>
              <a:cs typeface="Arial" pitchFamily="34" charset="0"/>
            </a:endParaRPr>
          </a:p>
        </p:txBody>
      </p:sp>
      <p:sp>
        <p:nvSpPr>
          <p:cNvPr id="3" name="Title 2"/>
          <p:cNvSpPr>
            <a:spLocks noGrp="1"/>
          </p:cNvSpPr>
          <p:nvPr>
            <p:ph type="title"/>
          </p:nvPr>
        </p:nvSpPr>
        <p:spPr>
          <a:xfrm>
            <a:off x="457200" y="274638"/>
            <a:ext cx="8229600" cy="850106"/>
          </a:xfrm>
        </p:spPr>
        <p:txBody>
          <a:bodyPr/>
          <a:lstStyle/>
          <a:p>
            <a:r>
              <a:rPr lang="en-GB" dirty="0"/>
              <a:t>LO1 </a:t>
            </a:r>
            <a:r>
              <a:rPr lang="en-GB" dirty="0" smtClean="0"/>
              <a:t>– Assessment Criteria</a:t>
            </a:r>
            <a:endParaRPr lang="en-GB"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85186"/>
            <a:ext cx="8821644" cy="6072206"/>
          </a:xfrm>
        </p:spPr>
        <p:txBody>
          <a:bodyPr>
            <a:noAutofit/>
          </a:bodyPr>
          <a:lstStyle/>
          <a:p>
            <a:pPr marL="0" indent="0">
              <a:buNone/>
            </a:pPr>
            <a:r>
              <a:rPr lang="en-GB" sz="1800" dirty="0" smtClean="0"/>
              <a:t>Sales is a crucial function for all businesses. It is pointless having superb products or services if no one buys them. For that reason, most businesses have sales targets as part of their aims and objectives. Meeting these is the responsibility of the sales staff or sales team.</a:t>
            </a:r>
          </a:p>
          <a:p>
            <a:pPr marL="0" indent="0">
              <a:buNone/>
            </a:pPr>
            <a:r>
              <a:rPr lang="en-GB" sz="1800" dirty="0" smtClean="0"/>
              <a:t>The job of the sales staff varies, depending upon the industry. Shops that sell basic products, such as chocolates or magazines do not need to do much selling. Most customers call in to buy something, choose the goods they want, pay and leave.</a:t>
            </a:r>
          </a:p>
          <a:p>
            <a:pPr marL="0" indent="0">
              <a:buNone/>
            </a:pPr>
            <a:r>
              <a:rPr lang="en-GB" sz="1800" dirty="0" smtClean="0"/>
              <a:t>Customers expect more help and advice if they want to buy a complex or expensive item, such as a television or car. Stores which sell these types of products therefore need trained sales staff who are friendly, knowledgeable and can describe and/or demonstrate their products and link these to the customer’s specific needs.</a:t>
            </a:r>
          </a:p>
          <a:p>
            <a:pPr marL="0" indent="0">
              <a:buNone/>
            </a:pPr>
            <a:r>
              <a:rPr lang="en-GB" sz="1800" dirty="0" smtClean="0"/>
              <a:t>Business buyers also expect a high-quality service and in-depth advice and information. They may want to buy highly complex and expensive industrial equipment and need to negotiate special finance arrangements – particularly if they are overseas buyers. Business buyers will also expect discounts for bulk purchases. Sales representatives often travel to meet potential customers, as well as routinely visiting existing customers to ensure their needs are being met.</a:t>
            </a:r>
          </a:p>
        </p:txBody>
      </p:sp>
      <p:sp>
        <p:nvSpPr>
          <p:cNvPr id="2" name="Title 1"/>
          <p:cNvSpPr>
            <a:spLocks noGrp="1"/>
          </p:cNvSpPr>
          <p:nvPr>
            <p:ph type="title"/>
          </p:nvPr>
        </p:nvSpPr>
        <p:spPr>
          <a:xfrm>
            <a:off x="179512" y="404664"/>
            <a:ext cx="8620990" cy="414110"/>
          </a:xfrm>
        </p:spPr>
        <p:txBody>
          <a:bodyPr>
            <a:noAutofit/>
          </a:bodyPr>
          <a:lstStyle/>
          <a:p>
            <a:r>
              <a:rPr lang="en-GB" sz="3600" dirty="0"/>
              <a:t>P1.4 - Functional </a:t>
            </a:r>
            <a:r>
              <a:rPr lang="en-GB" sz="3600" dirty="0" smtClean="0"/>
              <a:t>A</a:t>
            </a:r>
            <a:r>
              <a:rPr lang="en-GB" sz="3600" b="1" dirty="0" smtClean="0"/>
              <a:t>ctivities - Sales</a:t>
            </a:r>
            <a:endParaRPr lang="en-GB" sz="3600" b="1" dirty="0"/>
          </a:p>
        </p:txBody>
      </p:sp>
    </p:spTree>
    <p:extLst>
      <p:ext uri="{BB962C8B-B14F-4D97-AF65-F5344CB8AC3E}">
        <p14:creationId xmlns:p14="http://schemas.microsoft.com/office/powerpoint/2010/main" val="62776091"/>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13178"/>
            <a:ext cx="8821644" cy="6072206"/>
          </a:xfrm>
        </p:spPr>
        <p:txBody>
          <a:bodyPr>
            <a:noAutofit/>
          </a:bodyPr>
          <a:lstStyle/>
          <a:p>
            <a:pPr marL="0" indent="0">
              <a:buNone/>
            </a:pPr>
            <a:r>
              <a:rPr lang="en-GB" sz="1800" dirty="0" smtClean="0"/>
              <a:t>Employing a skilled sales force is expensive, especially if they are paid bonuses / commission. However, there are many benefits as an effective sales person can convert many enquiries into firm sales and build strong links with customers to encourage repeat business.</a:t>
            </a:r>
          </a:p>
          <a:p>
            <a:pPr marL="0" indent="0">
              <a:buNone/>
            </a:pPr>
            <a:r>
              <a:rPr lang="en-GB" sz="1800" dirty="0" smtClean="0"/>
              <a:t>There are strong links between marketing and sales – and in many businesses this may be a ‘joint’ department. Sales can pass on important customer feedback to help marketing colleagues.</a:t>
            </a:r>
          </a:p>
          <a:p>
            <a:pPr marL="0" indent="0">
              <a:buNone/>
            </a:pPr>
            <a:r>
              <a:rPr lang="en-GB" sz="1800" dirty="0" smtClean="0"/>
              <a:t>All sales staff should know there are a number of laws that protect customers and understand which type of sales activities are legal and which are not.</a:t>
            </a:r>
          </a:p>
          <a:p>
            <a:pPr marL="0" indent="0">
              <a:buNone/>
            </a:pPr>
            <a:r>
              <a:rPr lang="en-GB" sz="1800" dirty="0" smtClean="0"/>
              <a:t>Sales functions</a:t>
            </a:r>
          </a:p>
          <a:p>
            <a:r>
              <a:rPr lang="en-GB" sz="1800" dirty="0" smtClean="0"/>
              <a:t>Organising sales promotions</a:t>
            </a:r>
          </a:p>
          <a:p>
            <a:r>
              <a:rPr lang="en-GB" sz="1800" dirty="0" smtClean="0"/>
              <a:t>Responding to customer enquiries</a:t>
            </a:r>
          </a:p>
          <a:p>
            <a:r>
              <a:rPr lang="en-GB" sz="1800" dirty="0" smtClean="0"/>
              <a:t>Selling the product or service to customers, either over the telephone or face to face</a:t>
            </a:r>
          </a:p>
          <a:p>
            <a:r>
              <a:rPr lang="en-GB" sz="1800" dirty="0" smtClean="0"/>
              <a:t>Preparing quotations or estimates for customers</a:t>
            </a:r>
          </a:p>
          <a:p>
            <a:r>
              <a:rPr lang="en-GB" sz="1800" dirty="0" smtClean="0"/>
              <a:t>Negotiating discounts or financial terms for business customers</a:t>
            </a:r>
          </a:p>
          <a:p>
            <a:r>
              <a:rPr lang="en-GB" sz="1800" dirty="0" smtClean="0"/>
              <a:t>Providing technical advice</a:t>
            </a:r>
          </a:p>
          <a:p>
            <a:r>
              <a:rPr lang="en-GB" sz="1800" dirty="0" smtClean="0"/>
              <a:t>Keeping customer records up to date</a:t>
            </a:r>
          </a:p>
        </p:txBody>
      </p:sp>
      <p:sp>
        <p:nvSpPr>
          <p:cNvPr id="2" name="Title 1"/>
          <p:cNvSpPr>
            <a:spLocks noGrp="1"/>
          </p:cNvSpPr>
          <p:nvPr>
            <p:ph type="title"/>
          </p:nvPr>
        </p:nvSpPr>
        <p:spPr>
          <a:xfrm>
            <a:off x="179512" y="404664"/>
            <a:ext cx="8620990" cy="414110"/>
          </a:xfrm>
        </p:spPr>
        <p:txBody>
          <a:bodyPr>
            <a:noAutofit/>
          </a:bodyPr>
          <a:lstStyle/>
          <a:p>
            <a:r>
              <a:rPr lang="en-GB" sz="3600" dirty="0"/>
              <a:t>P1.4 - Functional </a:t>
            </a:r>
            <a:r>
              <a:rPr lang="en-GB" sz="3600" dirty="0" smtClean="0"/>
              <a:t>A</a:t>
            </a:r>
            <a:r>
              <a:rPr lang="en-GB" sz="3600" b="1" dirty="0" smtClean="0"/>
              <a:t>ctivities - Sales</a:t>
            </a:r>
            <a:endParaRPr lang="en-GB" sz="3600" b="1" dirty="0"/>
          </a:p>
        </p:txBody>
      </p:sp>
    </p:spTree>
    <p:extLst>
      <p:ext uri="{BB962C8B-B14F-4D97-AF65-F5344CB8AC3E}">
        <p14:creationId xmlns:p14="http://schemas.microsoft.com/office/powerpoint/2010/main" val="3679810526"/>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36712"/>
            <a:ext cx="8786874" cy="6072206"/>
          </a:xfrm>
        </p:spPr>
        <p:txBody>
          <a:bodyPr>
            <a:noAutofit/>
          </a:bodyPr>
          <a:lstStyle/>
          <a:p>
            <a:pPr marL="0" indent="0">
              <a:buNone/>
            </a:pPr>
            <a:r>
              <a:rPr lang="en-GB" sz="1800" dirty="0" smtClean="0"/>
              <a:t>Production refers to the manufacture or assembly of goods. Production staff must ensure that goods are produced on time and are of the right quality. Quality requirements can vary considerably. Whilst an error of 0.5 mm would not matter much for a chair or table, for an iPod or DVD player it would be critical.</a:t>
            </a:r>
          </a:p>
          <a:p>
            <a:pPr marL="0" indent="0">
              <a:buNone/>
            </a:pPr>
            <a:r>
              <a:rPr lang="en-GB" sz="1800" dirty="0" smtClean="0"/>
              <a:t>Checking quality does not mean just examining goods after they have been produced. Today quality is ‘built-in’ at every stage of the process, starting with the raw materials. Many buyers set down a detailed specification for the goods they order, such as Marks and Spencer which sets down precise standards for all its producers. For clothing, this includes the type and weight of material and the thread and fastenings too.</a:t>
            </a:r>
          </a:p>
          <a:p>
            <a:pPr marL="0" indent="0">
              <a:buNone/>
            </a:pPr>
            <a:r>
              <a:rPr lang="en-GB" sz="1800" dirty="0" smtClean="0"/>
              <a:t>Buying raw materials is done by specialist purchasing staff, who take out contracts with regular suppliers and make sure that the terms of the contract are met, in relation to delivery, cost, quantity and quality. They also ensure that all items are checked on delivery and refer any problems back to the supplier. The materials must be purchased at a competitive price. This is not necessarily the cheapest price, but takes account of other factors, such as the reliability of the supplier, the quality required and the delivery date.</a:t>
            </a:r>
          </a:p>
        </p:txBody>
      </p:sp>
      <p:sp>
        <p:nvSpPr>
          <p:cNvPr id="2" name="Title 1"/>
          <p:cNvSpPr>
            <a:spLocks noGrp="1"/>
          </p:cNvSpPr>
          <p:nvPr>
            <p:ph type="title"/>
          </p:nvPr>
        </p:nvSpPr>
        <p:spPr>
          <a:xfrm>
            <a:off x="179512" y="404664"/>
            <a:ext cx="8872510" cy="414110"/>
          </a:xfrm>
        </p:spPr>
        <p:txBody>
          <a:bodyPr>
            <a:noAutofit/>
          </a:bodyPr>
          <a:lstStyle/>
          <a:p>
            <a:r>
              <a:rPr lang="en-GB" sz="3200" dirty="0"/>
              <a:t>P1.4 - Functional </a:t>
            </a:r>
            <a:r>
              <a:rPr lang="en-GB" sz="3200" dirty="0" smtClean="0"/>
              <a:t>A</a:t>
            </a:r>
            <a:r>
              <a:rPr lang="en-GB" sz="3200" b="1" dirty="0" smtClean="0"/>
              <a:t>ctivities - Manufacturing</a:t>
            </a:r>
            <a:endParaRPr lang="en-GB" sz="3200" b="1" dirty="0"/>
          </a:p>
        </p:txBody>
      </p:sp>
    </p:spTree>
    <p:extLst>
      <p:ext uri="{BB962C8B-B14F-4D97-AF65-F5344CB8AC3E}">
        <p14:creationId xmlns:p14="http://schemas.microsoft.com/office/powerpoint/2010/main" val="3267091092"/>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13178"/>
            <a:ext cx="8786874" cy="6072206"/>
          </a:xfrm>
        </p:spPr>
        <p:txBody>
          <a:bodyPr>
            <a:noAutofit/>
          </a:bodyPr>
          <a:lstStyle/>
          <a:p>
            <a:pPr marL="0" indent="0">
              <a:buNone/>
            </a:pPr>
            <a:r>
              <a:rPr lang="en-GB" sz="1600" dirty="0" smtClean="0"/>
              <a:t>Raw materials will be stored near to the production area in a separate area. If a manufacturer uses a large number of parts – such as a car producer – storage can be very expensive, in terms of the space required and the manpower to oversee the stock. For this reason, many manufacturers today operate a just-in-time (JIT) system. This involves having an agreement with specific suppliers to provide small quantities, quickly, when they are needed. This benefits both parties. The suppliers know that they have a regular buyer. The manufacturer no longer needs to store large quantities of goods or worry about having sufficient stocks on the premises all the time.</a:t>
            </a:r>
          </a:p>
          <a:p>
            <a:pPr marL="0" indent="0">
              <a:buNone/>
            </a:pPr>
            <a:r>
              <a:rPr lang="en-GB" sz="1600" dirty="0" smtClean="0"/>
              <a:t>Today, many production processes are automated. This means that machines or robots do all the routine or dangerous jobs. At a bottling plant, for example, the cleaning, filling and labelling of the bottles is all done as a continuous process by machines. Operators check that the production ‘line’ is functioning correctly by checking consoles and computer screens, as well as by watching the work as it progresses. Some industries use Computer Integrated Manufacturing, where the control of the process is done by computer.</a:t>
            </a:r>
          </a:p>
          <a:p>
            <a:pPr marL="0" indent="0">
              <a:buNone/>
            </a:pPr>
            <a:r>
              <a:rPr lang="en-GB" sz="1600" dirty="0" smtClean="0"/>
              <a:t>When a process cannot be automated, teams of operators may work together and take responsibility for a sequence of operations. This makes the job more interesting and makes it easier to ensure high quality. This system is also more flexible because changes can easily be introduced at any stage by giving instructions to specific teams. It is therefore used by many car manufacturers who often want to vary certain models.</a:t>
            </a:r>
          </a:p>
          <a:p>
            <a:pPr marL="0" indent="0">
              <a:buNone/>
            </a:pPr>
            <a:endParaRPr lang="en-GB" sz="1600" dirty="0" smtClean="0"/>
          </a:p>
        </p:txBody>
      </p:sp>
      <p:sp>
        <p:nvSpPr>
          <p:cNvPr id="2" name="Title 1"/>
          <p:cNvSpPr>
            <a:spLocks noGrp="1"/>
          </p:cNvSpPr>
          <p:nvPr>
            <p:ph type="title"/>
          </p:nvPr>
        </p:nvSpPr>
        <p:spPr>
          <a:xfrm>
            <a:off x="179512" y="404664"/>
            <a:ext cx="8872510" cy="414110"/>
          </a:xfrm>
        </p:spPr>
        <p:txBody>
          <a:bodyPr>
            <a:noAutofit/>
          </a:bodyPr>
          <a:lstStyle/>
          <a:p>
            <a:r>
              <a:rPr lang="en-GB" sz="3200" dirty="0"/>
              <a:t>P1.4 - Functional </a:t>
            </a:r>
            <a:r>
              <a:rPr lang="en-GB" sz="3200" dirty="0" smtClean="0"/>
              <a:t>A</a:t>
            </a:r>
            <a:r>
              <a:rPr lang="en-GB" sz="3200" b="1" dirty="0" smtClean="0"/>
              <a:t>ctivities - </a:t>
            </a:r>
            <a:r>
              <a:rPr lang="en-GB" sz="3200" dirty="0"/>
              <a:t>Manufacturing</a:t>
            </a:r>
            <a:endParaRPr lang="en-GB" sz="3200" b="1" dirty="0"/>
          </a:p>
        </p:txBody>
      </p:sp>
    </p:spTree>
    <p:extLst>
      <p:ext uri="{BB962C8B-B14F-4D97-AF65-F5344CB8AC3E}">
        <p14:creationId xmlns:p14="http://schemas.microsoft.com/office/powerpoint/2010/main" val="395126122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13178"/>
            <a:ext cx="8821644" cy="6072206"/>
          </a:xfrm>
        </p:spPr>
        <p:txBody>
          <a:bodyPr>
            <a:noAutofit/>
          </a:bodyPr>
          <a:lstStyle/>
          <a:p>
            <a:pPr marL="365125" indent="-365125">
              <a:buNone/>
            </a:pPr>
            <a:r>
              <a:rPr lang="en-GB" sz="1470" dirty="0" smtClean="0"/>
              <a:t>The production function also includes all the following aspects of production:</a:t>
            </a:r>
          </a:p>
          <a:p>
            <a:r>
              <a:rPr lang="en-GB" sz="1470" b="1" dirty="0"/>
              <a:t>P</a:t>
            </a:r>
            <a:r>
              <a:rPr lang="en-GB" sz="1470" b="1" dirty="0" smtClean="0"/>
              <a:t>roduction planning </a:t>
            </a:r>
            <a:r>
              <a:rPr lang="en-GB" sz="1470" dirty="0" smtClean="0"/>
              <a:t>involves deciding what will be made, when, and which machines and operators will be used. A realistic timescale must be predicted, bearing in mind other jobs that are in progress</a:t>
            </a:r>
          </a:p>
          <a:p>
            <a:r>
              <a:rPr lang="en-GB" sz="1470" b="1" dirty="0" smtClean="0"/>
              <a:t>Production control </a:t>
            </a:r>
            <a:r>
              <a:rPr lang="en-GB" sz="1470" dirty="0" smtClean="0"/>
              <a:t>means constantly checking progress to make sure that production plans are met – and taking remedial action if problems occur. This could be because of machinery breakdown, substandard raw materials or labour shortages.</a:t>
            </a:r>
          </a:p>
          <a:p>
            <a:r>
              <a:rPr lang="en-GB" sz="1470" b="1" dirty="0" smtClean="0"/>
              <a:t>Machine utilisation control </a:t>
            </a:r>
            <a:r>
              <a:rPr lang="en-GB" sz="1470" dirty="0" smtClean="0"/>
              <a:t>is concerned with minimising problems by keeping all the equipment and machinery in good working order. This involves checking to ensure none is overloaded or overused, without being routinely maintained. This is important because if a machine malfunctions it may produce damaged goods. If it breaks down altogether then production of that product will cease. Because of its importance, many organisations have a maintenance plan, which shows the dates on which machines will be out of operation for servicing. These dates are then taken into consideration when production plans are made.</a:t>
            </a:r>
          </a:p>
          <a:p>
            <a:r>
              <a:rPr lang="en-GB" sz="1470" b="1" dirty="0" smtClean="0"/>
              <a:t>Staff utilisation control </a:t>
            </a:r>
            <a:r>
              <a:rPr lang="en-GB" sz="1470" dirty="0" smtClean="0"/>
              <a:t>concentrates on making sure all the staff are working effectively and efficiently and concentrating their efforts on key production areas and targets. This is very important in industries which are labour-intensive and use more people than machines, such as assembling circuit boards or sewing jeans.</a:t>
            </a:r>
          </a:p>
          <a:p>
            <a:r>
              <a:rPr lang="en-GB" sz="1470" b="1" dirty="0" smtClean="0"/>
              <a:t>Final quality checks </a:t>
            </a:r>
            <a:r>
              <a:rPr lang="en-GB" sz="1470" dirty="0" smtClean="0"/>
              <a:t>make certain that the product is of the correct standard. This can be done be examining by hand – or passed through a machine which checks that the size and tolerance is correct. Alternatively, items may be selected for inspection on a random sampling basis. This would be the case if a large number of identical items is being produced, such as cups or biros.</a:t>
            </a:r>
          </a:p>
        </p:txBody>
      </p:sp>
      <p:sp>
        <p:nvSpPr>
          <p:cNvPr id="2" name="Title 1"/>
          <p:cNvSpPr>
            <a:spLocks noGrp="1"/>
          </p:cNvSpPr>
          <p:nvPr>
            <p:ph type="title"/>
          </p:nvPr>
        </p:nvSpPr>
        <p:spPr>
          <a:xfrm>
            <a:off x="179512" y="404664"/>
            <a:ext cx="8872510" cy="414110"/>
          </a:xfrm>
        </p:spPr>
        <p:txBody>
          <a:bodyPr>
            <a:noAutofit/>
          </a:bodyPr>
          <a:lstStyle/>
          <a:p>
            <a:r>
              <a:rPr lang="en-GB" sz="3200" dirty="0"/>
              <a:t>P1.4 - Functional </a:t>
            </a:r>
            <a:r>
              <a:rPr lang="en-GB" sz="3200" dirty="0" smtClean="0"/>
              <a:t>A</a:t>
            </a:r>
            <a:r>
              <a:rPr lang="en-GB" sz="3200" b="1" dirty="0" smtClean="0"/>
              <a:t>ctivities - </a:t>
            </a:r>
            <a:r>
              <a:rPr lang="en-GB" sz="3200" dirty="0"/>
              <a:t>Manufacturing</a:t>
            </a:r>
            <a:endParaRPr lang="en-GB" sz="3200" b="1" dirty="0"/>
          </a:p>
        </p:txBody>
      </p:sp>
    </p:spTree>
    <p:extLst>
      <p:ext uri="{BB962C8B-B14F-4D97-AF65-F5344CB8AC3E}">
        <p14:creationId xmlns:p14="http://schemas.microsoft.com/office/powerpoint/2010/main" val="156513515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813178"/>
            <a:ext cx="8821644" cy="6072206"/>
          </a:xfrm>
        </p:spPr>
        <p:txBody>
          <a:bodyPr>
            <a:noAutofit/>
          </a:bodyPr>
          <a:lstStyle/>
          <a:p>
            <a:pPr marL="0" indent="0">
              <a:buNone/>
            </a:pPr>
            <a:r>
              <a:rPr lang="en-GB" sz="1800" dirty="0" smtClean="0"/>
              <a:t>Production is also involved in preparing items for dispatch. This may involve simply packing the finished items – such as household goods or clothing – and transporting them to the dispatch section. In other cases, it may involve various finishing processes. For example, paper is produced in huge rolls. These may be transported intact but usually the paper is cut, boxed and packaged. It then looks like the paper you see in a stationery store.</a:t>
            </a:r>
          </a:p>
          <a:p>
            <a:pPr marL="0" indent="0">
              <a:buNone/>
            </a:pPr>
            <a:endParaRPr lang="en-GB" sz="1800" dirty="0" smtClean="0"/>
          </a:p>
          <a:p>
            <a:pPr marL="365125" indent="-365125">
              <a:buNone/>
            </a:pPr>
            <a:r>
              <a:rPr lang="en-GB" sz="1800" dirty="0" smtClean="0"/>
              <a:t>Production functions</a:t>
            </a:r>
          </a:p>
          <a:p>
            <a:r>
              <a:rPr lang="en-GB" sz="1600" dirty="0" smtClean="0"/>
              <a:t>Ordering (often buying) stocks of raw materials from approved suppliers</a:t>
            </a:r>
          </a:p>
          <a:p>
            <a:r>
              <a:rPr lang="en-GB" sz="1600" dirty="0" smtClean="0"/>
              <a:t>Storing and checking the stocks of raw materials</a:t>
            </a:r>
          </a:p>
          <a:p>
            <a:r>
              <a:rPr lang="en-GB" sz="1600" dirty="0" smtClean="0"/>
              <a:t>Planning production schedules to maximise machine capacity and staff levels</a:t>
            </a:r>
          </a:p>
          <a:p>
            <a:r>
              <a:rPr lang="en-GB" sz="1600" dirty="0" smtClean="0"/>
              <a:t>Producing or assembling the finished product</a:t>
            </a:r>
          </a:p>
          <a:p>
            <a:r>
              <a:rPr lang="en-GB" sz="1600" dirty="0" smtClean="0"/>
              <a:t>Checking the quality of the product throughout the production process</a:t>
            </a:r>
          </a:p>
          <a:p>
            <a:r>
              <a:rPr lang="en-GB" sz="1600" dirty="0" smtClean="0"/>
              <a:t>Checking production is on schedule and resolving delays or problems</a:t>
            </a:r>
          </a:p>
          <a:p>
            <a:r>
              <a:rPr lang="en-GB" sz="1600" dirty="0" smtClean="0"/>
              <a:t>Packing and storing the final products before distribution</a:t>
            </a:r>
          </a:p>
          <a:p>
            <a:r>
              <a:rPr lang="en-GB" sz="1600" dirty="0" smtClean="0"/>
              <a:t>Scheduling routine machinery inspections and maintenance</a:t>
            </a:r>
          </a:p>
          <a:p>
            <a:r>
              <a:rPr lang="en-GB" sz="1600" dirty="0" smtClean="0"/>
              <a:t>Carrying out repairs to machinery and equipment as required</a:t>
            </a:r>
          </a:p>
        </p:txBody>
      </p:sp>
      <p:sp>
        <p:nvSpPr>
          <p:cNvPr id="2" name="Title 1"/>
          <p:cNvSpPr>
            <a:spLocks noGrp="1"/>
          </p:cNvSpPr>
          <p:nvPr>
            <p:ph type="title"/>
          </p:nvPr>
        </p:nvSpPr>
        <p:spPr>
          <a:xfrm>
            <a:off x="179512" y="404664"/>
            <a:ext cx="8872510" cy="414110"/>
          </a:xfrm>
        </p:spPr>
        <p:txBody>
          <a:bodyPr>
            <a:noAutofit/>
          </a:bodyPr>
          <a:lstStyle/>
          <a:p>
            <a:r>
              <a:rPr lang="en-GB" sz="3200" dirty="0"/>
              <a:t>P1.4 - Functional </a:t>
            </a:r>
            <a:r>
              <a:rPr lang="en-GB" sz="3200" dirty="0" smtClean="0"/>
              <a:t>A</a:t>
            </a:r>
            <a:r>
              <a:rPr lang="en-GB" sz="3200" b="1" dirty="0" smtClean="0"/>
              <a:t>ctivities - </a:t>
            </a:r>
            <a:r>
              <a:rPr lang="en-GB" sz="3200" dirty="0"/>
              <a:t>Manufacturing</a:t>
            </a:r>
            <a:endParaRPr lang="en-GB" sz="3200" b="1" dirty="0"/>
          </a:p>
        </p:txBody>
      </p:sp>
    </p:spTree>
    <p:extLst>
      <p:ext uri="{BB962C8B-B14F-4D97-AF65-F5344CB8AC3E}">
        <p14:creationId xmlns:p14="http://schemas.microsoft.com/office/powerpoint/2010/main" val="3178492804"/>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124744"/>
            <a:ext cx="8786874" cy="6072206"/>
          </a:xfrm>
        </p:spPr>
        <p:txBody>
          <a:bodyPr>
            <a:noAutofit/>
          </a:bodyPr>
          <a:lstStyle/>
          <a:p>
            <a:pPr marL="0" indent="0">
              <a:buNone/>
            </a:pPr>
            <a:r>
              <a:rPr lang="en-GB" sz="1800" dirty="0" smtClean="0"/>
              <a:t>This function is concerned with watching what your competitors are doing, matching them and surpassing them as well as improvements to existing products or product lines in line with their changes. In many industries, it also links to product design as well.</a:t>
            </a:r>
          </a:p>
          <a:p>
            <a:pPr marL="0" indent="0">
              <a:buNone/>
            </a:pPr>
            <a:r>
              <a:rPr lang="en-GB" sz="1800" dirty="0" smtClean="0"/>
              <a:t>Improvements to existing products are often ongoing as a result of competitor analysis or customer feedback. You can see these improvements around you all the time – such as the move to touch screens on phones, the sudden surge in tablet manufacturers, the move towards e-books.</a:t>
            </a:r>
          </a:p>
          <a:p>
            <a:pPr marL="0" indent="0">
              <a:buNone/>
            </a:pPr>
            <a:r>
              <a:rPr lang="en-GB" sz="1800" dirty="0" smtClean="0"/>
              <a:t>New products may be developed because of scientific or technological scientific advances taken advantage of by competitors, such as mobile phones, new drugs, WiFi and satellite navigation systems. Or they may occur because some rival has had a good idea that is worth following along to – such as Google or the Apple iPod. </a:t>
            </a:r>
          </a:p>
          <a:p>
            <a:pPr marL="342900" indent="-342900"/>
            <a:r>
              <a:rPr lang="en-GB" sz="1800" b="1" dirty="0" smtClean="0"/>
              <a:t>Straight competitor analysis</a:t>
            </a:r>
            <a:r>
              <a:rPr lang="en-GB" sz="1800" dirty="0" smtClean="0"/>
              <a:t> aims to help us to companies adapt to global changes. </a:t>
            </a:r>
          </a:p>
          <a:p>
            <a:pPr marL="342900" indent="-342900"/>
            <a:r>
              <a:rPr lang="en-GB" sz="1800" b="1" dirty="0" smtClean="0"/>
              <a:t>Applied competitor analysis </a:t>
            </a:r>
            <a:r>
              <a:rPr lang="en-GB" sz="1800" dirty="0" smtClean="0"/>
              <a:t>is focused on R&amp;D, looking and learning from research and using this to the companies advantage.</a:t>
            </a:r>
          </a:p>
        </p:txBody>
      </p:sp>
      <p:sp>
        <p:nvSpPr>
          <p:cNvPr id="2" name="Title 1"/>
          <p:cNvSpPr>
            <a:spLocks noGrp="1"/>
          </p:cNvSpPr>
          <p:nvPr>
            <p:ph type="title"/>
          </p:nvPr>
        </p:nvSpPr>
        <p:spPr>
          <a:xfrm>
            <a:off x="158824" y="350594"/>
            <a:ext cx="8759180" cy="630134"/>
          </a:xfrm>
        </p:spPr>
        <p:txBody>
          <a:bodyPr>
            <a:noAutofit/>
          </a:bodyPr>
          <a:lstStyle/>
          <a:p>
            <a:r>
              <a:rPr lang="en-GB" sz="2800" dirty="0"/>
              <a:t>P1.4 - Functional </a:t>
            </a:r>
            <a:r>
              <a:rPr lang="en-GB" sz="2800" dirty="0" smtClean="0"/>
              <a:t>A</a:t>
            </a:r>
            <a:r>
              <a:rPr lang="en-GB" sz="2800" b="1" dirty="0" smtClean="0"/>
              <a:t>ctivities – Competitor Analysis</a:t>
            </a:r>
            <a:endParaRPr lang="en-GB" sz="2800" b="1" dirty="0"/>
          </a:p>
        </p:txBody>
      </p:sp>
    </p:spTree>
    <p:extLst>
      <p:ext uri="{BB962C8B-B14F-4D97-AF65-F5344CB8AC3E}">
        <p14:creationId xmlns:p14="http://schemas.microsoft.com/office/powerpoint/2010/main" val="314897376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124744"/>
            <a:ext cx="8786874" cy="5545757"/>
          </a:xfrm>
        </p:spPr>
        <p:txBody>
          <a:bodyPr>
            <a:noAutofit/>
          </a:bodyPr>
          <a:lstStyle/>
          <a:p>
            <a:pPr marL="0" indent="0">
              <a:buNone/>
            </a:pPr>
            <a:r>
              <a:rPr lang="en-GB" sz="1700" dirty="0" smtClean="0"/>
              <a:t>R &amp; D staff aim to work with designers to develop a usable product that can be manufactured at a reasonable cost, sold at a competitive price and is safe to use. The activities undertaken, however, can vary considerably, depending upon the industry. Trying to discover new, safe drugs is very different to improving car performance. For that reason, R&amp;D attracts staff who are very experienced in their own industry and also in their own field – from software developers to food technologists.</a:t>
            </a:r>
          </a:p>
          <a:p>
            <a:pPr marL="0" indent="0">
              <a:buNone/>
            </a:pPr>
            <a:r>
              <a:rPr lang="en-GB" sz="1700" dirty="0" smtClean="0"/>
              <a:t>Many organisations aim to continually improve both product design and performance. </a:t>
            </a:r>
          </a:p>
          <a:p>
            <a:pPr marL="342900" indent="-342900"/>
            <a:r>
              <a:rPr lang="en-GB" sz="1700" b="1" dirty="0" smtClean="0"/>
              <a:t>Industrial design </a:t>
            </a:r>
            <a:r>
              <a:rPr lang="en-GB" sz="1700" dirty="0" smtClean="0"/>
              <a:t>relates to the appearance of a product – from a computer to a car, or even the packaging of a standard product – from perfume to soap. Designers want their product to stand out from its competitors and to look attractive, such as the iMac. Today, most products are designed using Computer Aided Design (CAD) packages, which enable a designer to sketch a basic shape and then vary the dimensions, angles and sizes of certain parts. The product can even undergo stress testing by computer. </a:t>
            </a:r>
          </a:p>
          <a:p>
            <a:pPr marL="342900" indent="-342900"/>
            <a:r>
              <a:rPr lang="en-GB" sz="1700" b="1" dirty="0" smtClean="0"/>
              <a:t>Engineering design </a:t>
            </a:r>
            <a:r>
              <a:rPr lang="en-GB" sz="1700" dirty="0" smtClean="0"/>
              <a:t>relates to product performance; for example, for a computer, this means more memory and greater operating speed.</a:t>
            </a:r>
          </a:p>
        </p:txBody>
      </p:sp>
      <p:sp>
        <p:nvSpPr>
          <p:cNvPr id="2" name="Title 1"/>
          <p:cNvSpPr>
            <a:spLocks noGrp="1"/>
          </p:cNvSpPr>
          <p:nvPr>
            <p:ph type="title"/>
          </p:nvPr>
        </p:nvSpPr>
        <p:spPr>
          <a:xfrm>
            <a:off x="158824" y="404664"/>
            <a:ext cx="8759180" cy="576064"/>
          </a:xfrm>
        </p:spPr>
        <p:txBody>
          <a:bodyPr>
            <a:noAutofit/>
          </a:bodyPr>
          <a:lstStyle/>
          <a:p>
            <a:r>
              <a:rPr lang="en-GB" sz="2400" dirty="0"/>
              <a:t>P1.4 - Functional </a:t>
            </a:r>
            <a:r>
              <a:rPr lang="en-GB" sz="2400" dirty="0" smtClean="0"/>
              <a:t>A</a:t>
            </a:r>
            <a:r>
              <a:rPr lang="en-GB" sz="2400" b="1" dirty="0" smtClean="0"/>
              <a:t>ctivities – Research and Development</a:t>
            </a:r>
            <a:endParaRPr lang="en-GB" sz="2400" b="1" dirty="0"/>
          </a:p>
        </p:txBody>
      </p:sp>
    </p:spTree>
    <p:extLst>
      <p:ext uri="{BB962C8B-B14F-4D97-AF65-F5344CB8AC3E}">
        <p14:creationId xmlns:p14="http://schemas.microsoft.com/office/powerpoint/2010/main" val="1397841014"/>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196752"/>
            <a:ext cx="8786874" cy="6072206"/>
          </a:xfrm>
        </p:spPr>
        <p:txBody>
          <a:bodyPr>
            <a:noAutofit/>
          </a:bodyPr>
          <a:lstStyle/>
          <a:p>
            <a:pPr marL="0" indent="0">
              <a:buNone/>
            </a:pPr>
            <a:r>
              <a:rPr lang="en-GB" sz="1800" dirty="0" smtClean="0"/>
              <a:t>Technological advances through R &amp; D not only affect our lives but also the ways in which businesses operate. New developments in computer software and hardware have changed the way all departments create, store and share data and communicate with their customers; and new types of machinery and equipment have revolutionised many production processes.</a:t>
            </a:r>
          </a:p>
          <a:p>
            <a:pPr marL="0" indent="0">
              <a:buNone/>
            </a:pPr>
            <a:r>
              <a:rPr lang="en-GB" sz="1800" dirty="0" smtClean="0"/>
              <a:t>R &amp; D functions - Note that the exact activities will depend upon the industry.</a:t>
            </a:r>
          </a:p>
          <a:p>
            <a:r>
              <a:rPr lang="en-GB" sz="1800" dirty="0" smtClean="0"/>
              <a:t>Pharmaceutical industry, scientists research and develop new medicines and drugs</a:t>
            </a:r>
          </a:p>
          <a:p>
            <a:r>
              <a:rPr lang="en-GB" sz="1800" dirty="0" smtClean="0"/>
              <a:t>Food industry, technologists work with chefs to prepare new products such as ready meals, sauces or flavourings.</a:t>
            </a:r>
          </a:p>
          <a:p>
            <a:r>
              <a:rPr lang="en-GB" sz="1800" dirty="0" smtClean="0"/>
              <a:t>Electronic and IT companies concentrate on new technology products and software, such as HD televisions, the X-box 360 and iPod accessories</a:t>
            </a:r>
          </a:p>
          <a:p>
            <a:r>
              <a:rPr lang="en-GB" sz="1800" dirty="0" smtClean="0"/>
              <a:t>Aerospace and Car industries, engineers focus on improving performance and safety whilst reducing emissions or noise. Designers concentrate on the shape and look, both internally and externally</a:t>
            </a:r>
          </a:p>
        </p:txBody>
      </p:sp>
      <p:sp>
        <p:nvSpPr>
          <p:cNvPr id="2" name="Title 1"/>
          <p:cNvSpPr>
            <a:spLocks noGrp="1"/>
          </p:cNvSpPr>
          <p:nvPr>
            <p:ph type="title"/>
          </p:nvPr>
        </p:nvSpPr>
        <p:spPr>
          <a:xfrm>
            <a:off x="205308" y="404664"/>
            <a:ext cx="8759180" cy="648072"/>
          </a:xfrm>
        </p:spPr>
        <p:txBody>
          <a:bodyPr>
            <a:noAutofit/>
          </a:bodyPr>
          <a:lstStyle/>
          <a:p>
            <a:r>
              <a:rPr lang="en-GB" sz="2400" dirty="0"/>
              <a:t>P1.4 - Functional </a:t>
            </a:r>
            <a:r>
              <a:rPr lang="en-GB" sz="2400" dirty="0" smtClean="0"/>
              <a:t>A</a:t>
            </a:r>
            <a:r>
              <a:rPr lang="en-GB" sz="2400" b="1" dirty="0" smtClean="0"/>
              <a:t>ctivities – Research and Development</a:t>
            </a:r>
            <a:endParaRPr lang="en-GB" sz="2400" b="1" dirty="0"/>
          </a:p>
        </p:txBody>
      </p:sp>
    </p:spTree>
    <p:extLst>
      <p:ext uri="{BB962C8B-B14F-4D97-AF65-F5344CB8AC3E}">
        <p14:creationId xmlns:p14="http://schemas.microsoft.com/office/powerpoint/2010/main" val="255398245"/>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196752"/>
            <a:ext cx="8786874" cy="6072206"/>
          </a:xfrm>
        </p:spPr>
        <p:txBody>
          <a:bodyPr>
            <a:noAutofit/>
          </a:bodyPr>
          <a:lstStyle/>
          <a:p>
            <a:pPr marL="0" indent="0">
              <a:buNone/>
            </a:pPr>
            <a:r>
              <a:rPr lang="en-GB" sz="1800" b="1" dirty="0" smtClean="0"/>
              <a:t>Operational</a:t>
            </a:r>
            <a:r>
              <a:rPr lang="en-GB" sz="1800" dirty="0" smtClean="0"/>
              <a:t> information incorporates all the  internal communication a company produces to perform its business. This can be emails, notes, memos, reports, pay slips etc. This is also the information that transfers between sections of the company like purchasing to suppliers, finance to payroll etc. Every method of communication and every person involved in that communication interprets that information on their own way and for their own purpose.</a:t>
            </a:r>
          </a:p>
          <a:p>
            <a:pPr marL="0" indent="0">
              <a:buNone/>
            </a:pPr>
            <a:r>
              <a:rPr lang="en-GB" sz="1800" dirty="0" smtClean="0"/>
              <a:t>Operational information is like a trail, it has strings and most DFD’s are based on the links that happen through the manipulation of information on an operational  path. A customer buys a product, sales take the sale and process the money, finance gets involved, sales contact marketing indirectly, they get involved, they contact finance, Distribution needs to restock because the Epos system says there is one less product, they contact purchasing and finance, and all the time Human resources are involved because every one works for them.</a:t>
            </a:r>
          </a:p>
          <a:p>
            <a:pPr marL="0" indent="0">
              <a:buNone/>
            </a:pPr>
            <a:r>
              <a:rPr lang="en-GB" sz="1800" dirty="0" smtClean="0"/>
              <a:t>An interruption anywhere along the flow of information can cause the loss of a thread, stock not being supplied, marketing not knowing what is selling, goods not being paid for etc. </a:t>
            </a:r>
          </a:p>
        </p:txBody>
      </p:sp>
      <p:sp>
        <p:nvSpPr>
          <p:cNvPr id="2" name="Title 1"/>
          <p:cNvSpPr>
            <a:spLocks noGrp="1"/>
          </p:cNvSpPr>
          <p:nvPr>
            <p:ph type="title"/>
          </p:nvPr>
        </p:nvSpPr>
        <p:spPr>
          <a:xfrm>
            <a:off x="158824" y="350594"/>
            <a:ext cx="8608318" cy="846158"/>
          </a:xfrm>
        </p:spPr>
        <p:txBody>
          <a:bodyPr>
            <a:noAutofit/>
          </a:bodyPr>
          <a:lstStyle/>
          <a:p>
            <a:r>
              <a:rPr lang="en-GB" sz="3200" dirty="0"/>
              <a:t>P1.4 - Functional </a:t>
            </a:r>
            <a:r>
              <a:rPr lang="en-GB" sz="3200" dirty="0" smtClean="0"/>
              <a:t>A</a:t>
            </a:r>
            <a:r>
              <a:rPr lang="en-GB" sz="3200" b="1" dirty="0" smtClean="0"/>
              <a:t>ctivities – Operational</a:t>
            </a:r>
            <a:endParaRPr lang="en-GB" sz="3200" b="1" dirty="0"/>
          </a:p>
        </p:txBody>
      </p:sp>
    </p:spTree>
    <p:extLst>
      <p:ext uri="{BB962C8B-B14F-4D97-AF65-F5344CB8AC3E}">
        <p14:creationId xmlns:p14="http://schemas.microsoft.com/office/powerpoint/2010/main" val="92427977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0" indent="0">
              <a:spcAft>
                <a:spcPts val="300"/>
              </a:spcAft>
              <a:buNone/>
            </a:pPr>
            <a:r>
              <a:rPr lang="en-GB" sz="1800" b="1" dirty="0" smtClean="0"/>
              <a:t>Understand </a:t>
            </a:r>
            <a:r>
              <a:rPr lang="en-GB" sz="1800" b="1" dirty="0"/>
              <a:t>how organisations use business information </a:t>
            </a:r>
            <a:endParaRPr lang="en-GB" sz="1800" dirty="0"/>
          </a:p>
          <a:p>
            <a:r>
              <a:rPr lang="en-GB" sz="1800" dirty="0"/>
              <a:t>The learners should firstly be introduced to the purpose of information giving every day examples of information they have access to, where it comes from and where it flows to. One example could be the use of social networking where learners see a post and pass the information seen on to others. Another example could be on the news where a world event is </a:t>
            </a:r>
            <a:r>
              <a:rPr lang="en-GB" sz="1800" dirty="0" smtClean="0"/>
              <a:t>reported.</a:t>
            </a:r>
          </a:p>
          <a:p>
            <a:r>
              <a:rPr lang="en-GB" sz="1800" dirty="0" smtClean="0"/>
              <a:t>The </a:t>
            </a:r>
            <a:r>
              <a:rPr lang="en-GB" sz="1800" dirty="0"/>
              <a:t>tutor discuss and explain primary and secondary sources of information and in groups the learners should discuss and identify examples which they would then place into the correct category. The tutor should then extend the information the learners are working with to identify the format providing examples of qualitative and quantitative data. </a:t>
            </a:r>
            <a:endParaRPr lang="en-GB" sz="1800" dirty="0" smtClean="0"/>
          </a:p>
          <a:p>
            <a:r>
              <a:rPr lang="en-GB" sz="1800" dirty="0" smtClean="0"/>
              <a:t>Learners </a:t>
            </a:r>
            <a:r>
              <a:rPr lang="en-GB" sz="1800" dirty="0"/>
              <a:t>should then consider the purpose of information they are discussing such as to inform (the news), educate (documentaries or applications), sell (advertisements) etc. </a:t>
            </a:r>
            <a:endParaRPr lang="en-GB" sz="1800" dirty="0" smtClean="0">
              <a:latin typeface="Calibri" pitchFamily="34" charset="0"/>
            </a:endParaRPr>
          </a:p>
        </p:txBody>
      </p:sp>
      <p:sp>
        <p:nvSpPr>
          <p:cNvPr id="3" name="Title 2"/>
          <p:cNvSpPr>
            <a:spLocks noGrp="1"/>
          </p:cNvSpPr>
          <p:nvPr>
            <p:ph type="title"/>
          </p:nvPr>
        </p:nvSpPr>
        <p:spPr>
          <a:xfrm>
            <a:off x="457200" y="274638"/>
            <a:ext cx="8229600" cy="850106"/>
          </a:xfrm>
        </p:spPr>
        <p:txBody>
          <a:bodyPr/>
          <a:lstStyle/>
          <a:p>
            <a:r>
              <a:rPr lang="en-GB" dirty="0"/>
              <a:t>L</a:t>
            </a:r>
            <a:r>
              <a:rPr lang="en-GB" dirty="0" smtClean="0"/>
              <a:t>O1 - Assessment Criteria</a:t>
            </a:r>
            <a:endParaRPr lang="en-GB" dirty="0"/>
          </a:p>
        </p:txBody>
      </p:sp>
    </p:spTree>
    <p:extLst>
      <p:ext uri="{BB962C8B-B14F-4D97-AF65-F5344CB8AC3E}">
        <p14:creationId xmlns:p14="http://schemas.microsoft.com/office/powerpoint/2010/main" val="246194782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389242"/>
            <a:ext cx="8786874" cy="6072206"/>
          </a:xfrm>
        </p:spPr>
        <p:txBody>
          <a:bodyPr>
            <a:noAutofit/>
          </a:bodyPr>
          <a:lstStyle/>
          <a:p>
            <a:pPr marL="0" indent="0">
              <a:buNone/>
            </a:pPr>
            <a:r>
              <a:rPr lang="en-GB" sz="1800" dirty="0" smtClean="0"/>
              <a:t>No functional area in a business organisation can work in isolation. In a small firm, links and interactions between people responsible for different functions are usually informal and continuous. Sales people know which customers still owe money and must not be sold any more goods on credit until a bill has been paid; the manager knows which members of staff are keen and hardworking, without being told, and a customer query can quickly be solved by asking everyone in the office for advice.</a:t>
            </a:r>
          </a:p>
          <a:p>
            <a:pPr marL="0" indent="0">
              <a:buNone/>
            </a:pPr>
            <a:endParaRPr lang="en-GB" sz="1800" dirty="0" smtClean="0"/>
          </a:p>
          <a:p>
            <a:pPr marL="0" indent="0">
              <a:buNone/>
            </a:pPr>
            <a:r>
              <a:rPr lang="en-GB" sz="1800" dirty="0" smtClean="0"/>
              <a:t>The situation is different in a larger organisation because people may work in separate areas or departments and rarely meet each other. However, all areas still need information and support from each other for the organisation to operate effectively. Constant communication and cooperation is essential for the business to achieve its aims and objectives. This often means that joint decisions have to be made between departmental managers, or their staff, to take account of everyone’s needs.</a:t>
            </a:r>
          </a:p>
        </p:txBody>
      </p:sp>
      <p:sp>
        <p:nvSpPr>
          <p:cNvPr id="2" name="Title 1"/>
          <p:cNvSpPr>
            <a:spLocks noGrp="1"/>
          </p:cNvSpPr>
          <p:nvPr>
            <p:ph type="title"/>
          </p:nvPr>
        </p:nvSpPr>
        <p:spPr>
          <a:xfrm>
            <a:off x="144016" y="494610"/>
            <a:ext cx="8892480" cy="846158"/>
          </a:xfrm>
        </p:spPr>
        <p:txBody>
          <a:bodyPr>
            <a:noAutofit/>
          </a:bodyPr>
          <a:lstStyle/>
          <a:p>
            <a:r>
              <a:rPr lang="en-GB" sz="3200" dirty="0"/>
              <a:t>P1.4 - Functional </a:t>
            </a:r>
            <a:r>
              <a:rPr lang="en-GB" sz="3200" dirty="0" smtClean="0"/>
              <a:t>A</a:t>
            </a:r>
            <a:r>
              <a:rPr lang="en-GB" sz="3200" b="1" dirty="0" smtClean="0"/>
              <a:t>ctivities – Relationships between different functional areas</a:t>
            </a:r>
            <a:endParaRPr lang="en-GB" sz="3200" b="1" dirty="0"/>
          </a:p>
        </p:txBody>
      </p:sp>
    </p:spTree>
    <p:extLst>
      <p:ext uri="{BB962C8B-B14F-4D97-AF65-F5344CB8AC3E}">
        <p14:creationId xmlns:p14="http://schemas.microsoft.com/office/powerpoint/2010/main" val="3527197870"/>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029202"/>
            <a:ext cx="8786874" cy="6072206"/>
          </a:xfrm>
        </p:spPr>
        <p:txBody>
          <a:bodyPr>
            <a:noAutofit/>
          </a:bodyPr>
          <a:lstStyle/>
          <a:p>
            <a:pPr marL="0" indent="0">
              <a:buNone/>
            </a:pPr>
            <a:r>
              <a:rPr lang="en-GB" sz="1800" dirty="0" smtClean="0"/>
              <a:t>Some of the reasons why departmental links are essential are shown in the table below, which identifies some of the key issues over which functional areas need to communicate.</a:t>
            </a:r>
          </a:p>
          <a:p>
            <a:pPr marL="0" indent="0">
              <a:buNone/>
            </a:pPr>
            <a:endParaRPr lang="en-GB" sz="1800" dirty="0" smtClean="0"/>
          </a:p>
        </p:txBody>
      </p:sp>
      <p:sp>
        <p:nvSpPr>
          <p:cNvPr id="2" name="Title 1"/>
          <p:cNvSpPr>
            <a:spLocks noGrp="1"/>
          </p:cNvSpPr>
          <p:nvPr>
            <p:ph type="title"/>
          </p:nvPr>
        </p:nvSpPr>
        <p:spPr>
          <a:xfrm>
            <a:off x="144016" y="260648"/>
            <a:ext cx="8892480" cy="720080"/>
          </a:xfrm>
        </p:spPr>
        <p:txBody>
          <a:bodyPr>
            <a:noAutofit/>
          </a:bodyPr>
          <a:lstStyle/>
          <a:p>
            <a:r>
              <a:rPr lang="en-GB" sz="3200" dirty="0"/>
              <a:t>P1.4 - Functional </a:t>
            </a:r>
            <a:r>
              <a:rPr lang="en-GB" sz="3200" dirty="0" smtClean="0"/>
              <a:t>A</a:t>
            </a:r>
            <a:r>
              <a:rPr lang="en-GB" sz="3200" b="1" dirty="0" smtClean="0"/>
              <a:t>ctivities – Relationships</a:t>
            </a:r>
            <a:endParaRPr lang="en-GB" sz="3200" b="1" dirty="0"/>
          </a:p>
        </p:txBody>
      </p:sp>
      <p:graphicFrame>
        <p:nvGraphicFramePr>
          <p:cNvPr id="4" name="Table 3"/>
          <p:cNvGraphicFramePr>
            <a:graphicFrameLocks noGrp="1"/>
          </p:cNvGraphicFramePr>
          <p:nvPr>
            <p:extLst>
              <p:ext uri="{D42A27DB-BD31-4B8C-83A1-F6EECF244321}">
                <p14:modId xmlns:p14="http://schemas.microsoft.com/office/powerpoint/2010/main" val="3661412105"/>
              </p:ext>
            </p:extLst>
          </p:nvPr>
        </p:nvGraphicFramePr>
        <p:xfrm>
          <a:off x="179512" y="1894160"/>
          <a:ext cx="8784976" cy="4653280"/>
        </p:xfrm>
        <a:graphic>
          <a:graphicData uri="http://schemas.openxmlformats.org/drawingml/2006/table">
            <a:tbl>
              <a:tblPr firstRow="1" bandRow="1">
                <a:tableStyleId>{5C22544A-7EE6-4342-B048-85BDC9FD1C3A}</a:tableStyleId>
              </a:tblPr>
              <a:tblGrid>
                <a:gridCol w="1872208"/>
                <a:gridCol w="6912768"/>
              </a:tblGrid>
              <a:tr h="370840">
                <a:tc>
                  <a:txBody>
                    <a:bodyPr/>
                    <a:lstStyle/>
                    <a:p>
                      <a:pPr algn="ctr"/>
                      <a:r>
                        <a:rPr kumimoji="0" lang="en-GB" sz="1600" b="1" kern="1200" baseline="0" dirty="0" smtClean="0">
                          <a:solidFill>
                            <a:schemeClr val="tx1"/>
                          </a:solidFill>
                          <a:latin typeface="Calibri" pitchFamily="34" charset="0"/>
                          <a:ea typeface="+mn-ea"/>
                          <a:cs typeface="Calibri" pitchFamily="34" charset="0"/>
                        </a:rPr>
                        <a:t>Functional Area</a:t>
                      </a:r>
                      <a:endParaRPr lang="en-GB" sz="1600" dirty="0">
                        <a:solidFill>
                          <a:schemeClr val="tx1"/>
                        </a:solidFill>
                        <a:latin typeface="Calibri" pitchFamily="34" charset="0"/>
                        <a:cs typeface="Calibri" pitchFamily="34" charset="0"/>
                      </a:endParaRPr>
                    </a:p>
                  </a:txBody>
                  <a:tcPr/>
                </a:tc>
                <a:tc>
                  <a:txBody>
                    <a:bodyPr/>
                    <a:lstStyle/>
                    <a:p>
                      <a:pPr algn="ctr"/>
                      <a:r>
                        <a:rPr lang="en-GB" sz="1600" dirty="0" smtClean="0">
                          <a:solidFill>
                            <a:schemeClr val="tx1"/>
                          </a:solidFill>
                          <a:latin typeface="Calibri" pitchFamily="34" charset="0"/>
                          <a:cs typeface="Calibri" pitchFamily="34" charset="0"/>
                        </a:rPr>
                        <a:t>Links</a:t>
                      </a:r>
                      <a:endParaRPr lang="en-GB" sz="1600" dirty="0">
                        <a:solidFill>
                          <a:schemeClr val="tx1"/>
                        </a:solidFill>
                        <a:latin typeface="Calibri" pitchFamily="34" charset="0"/>
                        <a:cs typeface="Calibri" pitchFamily="34" charset="0"/>
                      </a:endParaRPr>
                    </a:p>
                  </a:txBody>
                  <a:tcPr/>
                </a:tc>
              </a:tr>
              <a:tr h="443920">
                <a:tc>
                  <a:txBody>
                    <a:bodyPr/>
                    <a:lstStyle/>
                    <a:p>
                      <a:pPr algn="ctr"/>
                      <a:r>
                        <a:rPr kumimoji="0" lang="en-GB" sz="1100" b="1" kern="1200" baseline="0" dirty="0" smtClean="0">
                          <a:solidFill>
                            <a:schemeClr val="tx1"/>
                          </a:solidFill>
                          <a:latin typeface="Calibri" pitchFamily="34" charset="0"/>
                          <a:ea typeface="+mn-ea"/>
                          <a:cs typeface="Calibri" pitchFamily="34" charset="0"/>
                        </a:rPr>
                        <a:t>Sales and Production</a:t>
                      </a:r>
                      <a:endParaRPr lang="en-GB" sz="1100" b="1" dirty="0">
                        <a:solidFill>
                          <a:schemeClr val="tx1"/>
                        </a:solidFill>
                        <a:latin typeface="Calibri" pitchFamily="34" charset="0"/>
                        <a:cs typeface="Calibri" pitchFamily="34" charset="0"/>
                      </a:endParaRPr>
                    </a:p>
                  </a:txBody>
                  <a:tcPr anchor="ctr"/>
                </a:tc>
                <a:tc>
                  <a:txBody>
                    <a:bodyPr/>
                    <a:lstStyle/>
                    <a:p>
                      <a:r>
                        <a:rPr kumimoji="0" lang="en-GB" sz="1100" kern="1200" baseline="0" dirty="0" smtClean="0">
                          <a:solidFill>
                            <a:schemeClr val="tx1"/>
                          </a:solidFill>
                          <a:latin typeface="Calibri" pitchFamily="34" charset="0"/>
                          <a:ea typeface="+mn-ea"/>
                          <a:cs typeface="Calibri" pitchFamily="34" charset="0"/>
                        </a:rPr>
                        <a:t>Sales must know production schedules and agree delivery dates of orders with Production so customers are not promised dates which cannot be met. Production must tell Sales about production problems which will affect customers.</a:t>
                      </a:r>
                    </a:p>
                  </a:txBody>
                  <a:tcPr anchor="ctr"/>
                </a:tc>
              </a:tr>
              <a:tr h="121776">
                <a:tc>
                  <a:txBody>
                    <a:bodyPr/>
                    <a:lstStyle/>
                    <a:p>
                      <a:pPr algn="ctr"/>
                      <a:r>
                        <a:rPr kumimoji="0" lang="en-GB" sz="1100" b="1" kern="1200" baseline="0" dirty="0" smtClean="0">
                          <a:solidFill>
                            <a:schemeClr val="tx1"/>
                          </a:solidFill>
                          <a:latin typeface="Calibri" pitchFamily="34" charset="0"/>
                          <a:ea typeface="+mn-ea"/>
                          <a:cs typeface="Calibri" pitchFamily="34" charset="0"/>
                        </a:rPr>
                        <a:t>Sales and Finance </a:t>
                      </a:r>
                      <a:endParaRPr lang="en-GB" sz="1100" b="1" dirty="0">
                        <a:solidFill>
                          <a:schemeClr val="tx1"/>
                        </a:solidFill>
                        <a:latin typeface="Calibri" pitchFamily="34" charset="0"/>
                        <a:cs typeface="Calibri" pitchFamily="34" charset="0"/>
                      </a:endParaRPr>
                    </a:p>
                  </a:txBody>
                  <a:tcPr anchor="ctr"/>
                </a:tc>
                <a:tc>
                  <a:txBody>
                    <a:bodyPr/>
                    <a:lstStyle/>
                    <a:p>
                      <a:r>
                        <a:rPr kumimoji="0" lang="en-GB" sz="1100" kern="1200" baseline="0" dirty="0" smtClean="0">
                          <a:solidFill>
                            <a:schemeClr val="tx1"/>
                          </a:solidFill>
                          <a:latin typeface="Calibri" pitchFamily="34" charset="0"/>
                          <a:ea typeface="+mn-ea"/>
                          <a:cs typeface="Calibri" pitchFamily="34" charset="0"/>
                        </a:rPr>
                        <a:t>Finance must know about customer enquiries to check their credit rating before sales are made. Finance will be involved when discounts are agreed or when there are problems with customer payments.</a:t>
                      </a:r>
                    </a:p>
                  </a:txBody>
                  <a:tcPr anchor="ctr"/>
                </a:tc>
              </a:tr>
              <a:tr h="0">
                <a:tc>
                  <a:txBody>
                    <a:bodyPr/>
                    <a:lstStyle/>
                    <a:p>
                      <a:pPr algn="ctr"/>
                      <a:r>
                        <a:rPr kumimoji="0" lang="en-GB" sz="1100" b="1" kern="1200" baseline="0" dirty="0" smtClean="0">
                          <a:solidFill>
                            <a:schemeClr val="tx1"/>
                          </a:solidFill>
                          <a:latin typeface="Calibri" pitchFamily="34" charset="0"/>
                          <a:ea typeface="+mn-ea"/>
                          <a:cs typeface="Calibri" pitchFamily="34" charset="0"/>
                        </a:rPr>
                        <a:t>Distribution and Finance</a:t>
                      </a:r>
                    </a:p>
                  </a:txBody>
                  <a:tcPr anchor="ctr"/>
                </a:tc>
                <a:tc>
                  <a:txBody>
                    <a:bodyPr/>
                    <a:lstStyle/>
                    <a:p>
                      <a:r>
                        <a:rPr kumimoji="0" lang="en-GB" sz="1100" kern="1200" baseline="0" dirty="0" smtClean="0">
                          <a:solidFill>
                            <a:schemeClr val="tx1"/>
                          </a:solidFill>
                          <a:latin typeface="Calibri" pitchFamily="34" charset="0"/>
                          <a:ea typeface="+mn-ea"/>
                          <a:cs typeface="Calibri" pitchFamily="34" charset="0"/>
                        </a:rPr>
                        <a:t>Finance must know when goods have been despatched so that invoices can be sent out.</a:t>
                      </a:r>
                    </a:p>
                  </a:txBody>
                  <a:tcPr anchor="ctr"/>
                </a:tc>
              </a:tr>
              <a:tr h="171872">
                <a:tc>
                  <a:txBody>
                    <a:bodyPr/>
                    <a:lstStyle/>
                    <a:p>
                      <a:pPr algn="ctr"/>
                      <a:r>
                        <a:rPr kumimoji="0" lang="en-GB" sz="1100" b="1" kern="1200" baseline="0" dirty="0" smtClean="0">
                          <a:solidFill>
                            <a:schemeClr val="tx1"/>
                          </a:solidFill>
                          <a:latin typeface="Calibri" pitchFamily="34" charset="0"/>
                          <a:ea typeface="+mn-ea"/>
                          <a:cs typeface="Calibri" pitchFamily="34" charset="0"/>
                        </a:rPr>
                        <a:t>Distribution and Sales</a:t>
                      </a:r>
                    </a:p>
                  </a:txBody>
                  <a:tcPr anchor="ctr"/>
                </a:tc>
                <a:tc>
                  <a:txBody>
                    <a:bodyPr/>
                    <a:lstStyle/>
                    <a:p>
                      <a:r>
                        <a:rPr kumimoji="0" lang="en-GB" sz="1100" kern="1200" baseline="0" dirty="0" smtClean="0">
                          <a:solidFill>
                            <a:schemeClr val="tx1"/>
                          </a:solidFill>
                          <a:latin typeface="Calibri" pitchFamily="34" charset="0"/>
                          <a:ea typeface="+mn-ea"/>
                          <a:cs typeface="Calibri" pitchFamily="34" charset="0"/>
                        </a:rPr>
                        <a:t>Sales must be able to inform customers when deliveries are due and be aware of any problems.</a:t>
                      </a:r>
                    </a:p>
                  </a:txBody>
                  <a:tcPr anchor="ctr"/>
                </a:tc>
              </a:tr>
              <a:tr h="161072">
                <a:tc>
                  <a:txBody>
                    <a:bodyPr/>
                    <a:lstStyle/>
                    <a:p>
                      <a:pPr algn="ctr"/>
                      <a:r>
                        <a:rPr kumimoji="0" lang="en-GB" sz="1100" b="1" kern="1200" baseline="0" dirty="0" smtClean="0">
                          <a:solidFill>
                            <a:schemeClr val="tx1"/>
                          </a:solidFill>
                          <a:latin typeface="Calibri" pitchFamily="34" charset="0"/>
                          <a:ea typeface="+mn-ea"/>
                          <a:cs typeface="Calibri" pitchFamily="34" charset="0"/>
                        </a:rPr>
                        <a:t>Sales and Marketing </a:t>
                      </a:r>
                    </a:p>
                  </a:txBody>
                  <a:tcPr anchor="ctr"/>
                </a:tc>
                <a:tc>
                  <a:txBody>
                    <a:bodyPr/>
                    <a:lstStyle/>
                    <a:p>
                      <a:r>
                        <a:rPr kumimoji="0" lang="en-GB" sz="1100" kern="1200" baseline="0" dirty="0" smtClean="0">
                          <a:solidFill>
                            <a:schemeClr val="tx1"/>
                          </a:solidFill>
                          <a:latin typeface="Calibri" pitchFamily="34" charset="0"/>
                          <a:ea typeface="+mn-ea"/>
                          <a:cs typeface="Calibri" pitchFamily="34" charset="0"/>
                        </a:rPr>
                        <a:t>Must liaise over sales promotions and adverts so that sales staff can expect/handle enquiries. </a:t>
                      </a:r>
                    </a:p>
                  </a:txBody>
                  <a:tcPr anchor="ctr"/>
                </a:tc>
              </a:tr>
              <a:tr h="150272">
                <a:tc>
                  <a:txBody>
                    <a:bodyPr/>
                    <a:lstStyle/>
                    <a:p>
                      <a:pPr algn="ctr"/>
                      <a:r>
                        <a:rPr kumimoji="0" lang="en-GB" sz="1100" b="1" kern="1200" baseline="0" dirty="0" smtClean="0">
                          <a:solidFill>
                            <a:schemeClr val="tx1"/>
                          </a:solidFill>
                          <a:latin typeface="Calibri" pitchFamily="34" charset="0"/>
                          <a:ea typeface="+mn-ea"/>
                          <a:cs typeface="Calibri" pitchFamily="34" charset="0"/>
                        </a:rPr>
                        <a:t>Finance and other depts.</a:t>
                      </a:r>
                    </a:p>
                  </a:txBody>
                  <a:tcPr anchor="ctr"/>
                </a:tc>
                <a:tc>
                  <a:txBody>
                    <a:bodyPr/>
                    <a:lstStyle/>
                    <a:p>
                      <a:r>
                        <a:rPr kumimoji="0" lang="en-GB" sz="1100" kern="1200" baseline="0" dirty="0" smtClean="0">
                          <a:solidFill>
                            <a:schemeClr val="tx1"/>
                          </a:solidFill>
                          <a:latin typeface="Calibri" pitchFamily="34" charset="0"/>
                          <a:ea typeface="+mn-ea"/>
                          <a:cs typeface="Calibri" pitchFamily="34" charset="0"/>
                        </a:rPr>
                        <a:t>Finance monitors departmental spending and the achievement of financial targets.</a:t>
                      </a:r>
                    </a:p>
                  </a:txBody>
                  <a:tcPr anchor="ctr"/>
                </a:tc>
              </a:tr>
              <a:tr h="137368">
                <a:tc>
                  <a:txBody>
                    <a:bodyPr/>
                    <a:lstStyle/>
                    <a:p>
                      <a:pPr algn="ctr"/>
                      <a:r>
                        <a:rPr kumimoji="0" lang="en-GB" sz="1100" b="1" kern="1200" baseline="0" dirty="0" smtClean="0">
                          <a:solidFill>
                            <a:schemeClr val="tx1"/>
                          </a:solidFill>
                          <a:latin typeface="Calibri" pitchFamily="34" charset="0"/>
                          <a:ea typeface="+mn-ea"/>
                          <a:cs typeface="Calibri" pitchFamily="34" charset="0"/>
                        </a:rPr>
                        <a:t>Operational</a:t>
                      </a:r>
                    </a:p>
                  </a:txBody>
                  <a:tcPr anchor="ctr"/>
                </a:tc>
                <a:tc>
                  <a:txBody>
                    <a:bodyPr/>
                    <a:lstStyle/>
                    <a:p>
                      <a:r>
                        <a:rPr kumimoji="0" lang="en-GB" sz="1100" kern="1200" baseline="0" dirty="0" smtClean="0">
                          <a:solidFill>
                            <a:schemeClr val="tx1"/>
                          </a:solidFill>
                          <a:latin typeface="Calibri" pitchFamily="34" charset="0"/>
                          <a:ea typeface="+mn-ea"/>
                          <a:cs typeface="Calibri" pitchFamily="34" charset="0"/>
                        </a:rPr>
                        <a:t>This is the main source of internal information and flows both ways, the veins of a company and includes all financial transactions, HR,  manufacturing and stock control.</a:t>
                      </a:r>
                    </a:p>
                  </a:txBody>
                  <a:tcPr anchor="ctr"/>
                </a:tc>
              </a:tr>
              <a:tr h="192048">
                <a:tc>
                  <a:txBody>
                    <a:bodyPr/>
                    <a:lstStyle/>
                    <a:p>
                      <a:pPr algn="ctr"/>
                      <a:r>
                        <a:rPr kumimoji="0" lang="en-GB" sz="1100" b="1" kern="1200" baseline="0" dirty="0" smtClean="0">
                          <a:solidFill>
                            <a:schemeClr val="tx1"/>
                          </a:solidFill>
                          <a:latin typeface="Calibri" pitchFamily="34" charset="0"/>
                          <a:ea typeface="+mn-ea"/>
                          <a:cs typeface="Calibri" pitchFamily="34" charset="0"/>
                        </a:rPr>
                        <a:t>HR and Finance</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100" kern="1200" baseline="0" dirty="0" smtClean="0">
                          <a:solidFill>
                            <a:schemeClr val="tx1"/>
                          </a:solidFill>
                          <a:latin typeface="Calibri" pitchFamily="34" charset="0"/>
                          <a:ea typeface="+mn-ea"/>
                          <a:cs typeface="Calibri" pitchFamily="34" charset="0"/>
                        </a:rPr>
                        <a:t>Will liaise over salary increases and bonuses, work training, hiring and staffing issues with Finance.</a:t>
                      </a:r>
                    </a:p>
                  </a:txBody>
                  <a:tcPr anchor="ctr"/>
                </a:tc>
              </a:tr>
              <a:tr h="221000">
                <a:tc>
                  <a:txBody>
                    <a:bodyPr/>
                    <a:lstStyle/>
                    <a:p>
                      <a:pPr algn="ctr"/>
                      <a:r>
                        <a:rPr kumimoji="0" lang="en-GB" sz="1100" b="1" kern="1200" baseline="0" dirty="0" smtClean="0">
                          <a:solidFill>
                            <a:schemeClr val="tx1"/>
                          </a:solidFill>
                          <a:latin typeface="Calibri" pitchFamily="34" charset="0"/>
                          <a:ea typeface="+mn-ea"/>
                          <a:cs typeface="Calibri" pitchFamily="34" charset="0"/>
                        </a:rPr>
                        <a:t>Customer Service, Sales and Marketing</a:t>
                      </a:r>
                    </a:p>
                  </a:txBody>
                  <a:tcPr anchor="ctr"/>
                </a:tc>
                <a:tc>
                  <a:txBody>
                    <a:bodyPr/>
                    <a:lstStyle/>
                    <a:p>
                      <a:r>
                        <a:rPr kumimoji="0" lang="en-GB" sz="1100" kern="1200" baseline="0" dirty="0" smtClean="0">
                          <a:solidFill>
                            <a:schemeClr val="tx1"/>
                          </a:solidFill>
                          <a:latin typeface="Calibri" pitchFamily="34" charset="0"/>
                          <a:ea typeface="+mn-ea"/>
                          <a:cs typeface="Calibri" pitchFamily="34" charset="0"/>
                        </a:rPr>
                        <a:t>Customer Service must pass on customer feedback that could affect future product developments or future sales.</a:t>
                      </a:r>
                    </a:p>
                  </a:txBody>
                  <a:tcPr anchor="ctr"/>
                </a:tc>
              </a:tr>
              <a:tr h="370840">
                <a:tc>
                  <a:txBody>
                    <a:bodyPr/>
                    <a:lstStyle/>
                    <a:p>
                      <a:pPr algn="ctr"/>
                      <a:r>
                        <a:rPr kumimoji="0" lang="en-GB" sz="1100" b="1" kern="1200" baseline="0" dirty="0" smtClean="0">
                          <a:solidFill>
                            <a:schemeClr val="tx1"/>
                          </a:solidFill>
                          <a:latin typeface="Calibri" pitchFamily="34" charset="0"/>
                          <a:ea typeface="+mn-ea"/>
                          <a:cs typeface="Calibri" pitchFamily="34" charset="0"/>
                        </a:rPr>
                        <a:t>Competitor Analysis</a:t>
                      </a:r>
                    </a:p>
                  </a:txBody>
                  <a:tcPr anchor="ctr"/>
                </a:tc>
                <a:tc>
                  <a:txBody>
                    <a:bodyPr/>
                    <a:lstStyle/>
                    <a:p>
                      <a:r>
                        <a:rPr kumimoji="0" lang="en-GB" sz="1100" kern="1200" baseline="0" dirty="0" smtClean="0">
                          <a:solidFill>
                            <a:schemeClr val="tx1"/>
                          </a:solidFill>
                          <a:latin typeface="Calibri" pitchFamily="34" charset="0"/>
                          <a:ea typeface="+mn-ea"/>
                          <a:cs typeface="Calibri" pitchFamily="34" charset="0"/>
                        </a:rPr>
                        <a:t>Information can be hearsay or realised, both are valuable. Trend analysis is key to successful adaptation. The information is passed down to sales and marketing as well as R&amp;D.</a:t>
                      </a:r>
                    </a:p>
                  </a:txBody>
                  <a:tcPr anchor="ctr"/>
                </a:tc>
              </a:tr>
              <a:tr h="0">
                <a:tc>
                  <a:txBody>
                    <a:bodyPr/>
                    <a:lstStyle/>
                    <a:p>
                      <a:pPr algn="ctr"/>
                      <a:r>
                        <a:rPr kumimoji="0" lang="en-GB" sz="1100" b="1" kern="1200" baseline="0" dirty="0" smtClean="0">
                          <a:solidFill>
                            <a:schemeClr val="tx1"/>
                          </a:solidFill>
                          <a:latin typeface="Calibri" pitchFamily="34" charset="0"/>
                          <a:ea typeface="+mn-ea"/>
                          <a:cs typeface="Calibri" pitchFamily="34" charset="0"/>
                        </a:rPr>
                        <a:t>R &amp; D and Production</a:t>
                      </a:r>
                    </a:p>
                  </a:txBody>
                  <a:tcPr anchor="ctr"/>
                </a:tc>
                <a:tc>
                  <a:txBody>
                    <a:bodyPr/>
                    <a:lstStyle/>
                    <a:p>
                      <a:r>
                        <a:rPr kumimoji="0" lang="en-GB" sz="1100" kern="1200" baseline="0" dirty="0" smtClean="0">
                          <a:solidFill>
                            <a:schemeClr val="tx1"/>
                          </a:solidFill>
                          <a:latin typeface="Calibri" pitchFamily="34" charset="0"/>
                          <a:ea typeface="+mn-ea"/>
                          <a:cs typeface="Calibri" pitchFamily="34" charset="0"/>
                        </a:rPr>
                        <a:t>Liaise over new product developments and methods of production.</a:t>
                      </a:r>
                    </a:p>
                  </a:txBody>
                  <a:tcPr anchor="ctr"/>
                </a:tc>
              </a:tr>
              <a:tr h="370840">
                <a:tc>
                  <a:txBody>
                    <a:bodyPr/>
                    <a:lstStyle/>
                    <a:p>
                      <a:pPr algn="ctr"/>
                      <a:r>
                        <a:rPr kumimoji="0" lang="en-GB" sz="1100" b="1" kern="1200" baseline="0" dirty="0" smtClean="0">
                          <a:solidFill>
                            <a:schemeClr val="tx1"/>
                          </a:solidFill>
                          <a:latin typeface="Calibri" pitchFamily="34" charset="0"/>
                          <a:ea typeface="+mn-ea"/>
                          <a:cs typeface="Calibri" pitchFamily="34" charset="0"/>
                        </a:rPr>
                        <a:t>HR and other functional areas</a:t>
                      </a:r>
                    </a:p>
                  </a:txBody>
                  <a:tcPr anchor="ctr"/>
                </a:tc>
                <a:tc>
                  <a:txBody>
                    <a:bodyPr/>
                    <a:lstStyle/>
                    <a:p>
                      <a:r>
                        <a:rPr kumimoji="0" lang="en-GB" sz="1100" kern="1200" baseline="0" dirty="0" smtClean="0">
                          <a:solidFill>
                            <a:schemeClr val="tx1"/>
                          </a:solidFill>
                          <a:latin typeface="Calibri" pitchFamily="34" charset="0"/>
                          <a:ea typeface="+mn-ea"/>
                          <a:cs typeface="Calibri" pitchFamily="34" charset="0"/>
                        </a:rPr>
                        <a:t>HR handles job vacancies, promotion opportunities, training courses and CPD for all areas/staff.</a:t>
                      </a:r>
                      <a:endParaRPr lang="en-GB" sz="1100" dirty="0" smtClean="0">
                        <a:solidFill>
                          <a:schemeClr val="tx1"/>
                        </a:solidFill>
                        <a:latin typeface="Calibri" pitchFamily="34" charset="0"/>
                        <a:cs typeface="Calibri" pitchFamily="34" charset="0"/>
                      </a:endParaRPr>
                    </a:p>
                  </a:txBody>
                  <a:tcPr anchor="ctr"/>
                </a:tc>
              </a:tr>
            </a:tbl>
          </a:graphicData>
        </a:graphic>
      </p:graphicFrame>
    </p:spTree>
    <p:extLst>
      <p:ext uri="{BB962C8B-B14F-4D97-AF65-F5344CB8AC3E}">
        <p14:creationId xmlns:p14="http://schemas.microsoft.com/office/powerpoint/2010/main" val="3368018444"/>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400600"/>
          </a:xfrm>
        </p:spPr>
        <p:txBody>
          <a:bodyPr numCol="1">
            <a:noAutofit/>
          </a:bodyPr>
          <a:lstStyle/>
          <a:p>
            <a:pPr marL="109728" indent="0">
              <a:buNone/>
            </a:pPr>
            <a:r>
              <a:rPr lang="en-GB" sz="1600" dirty="0"/>
              <a:t>Sourced </a:t>
            </a:r>
            <a:r>
              <a:rPr lang="en-GB" sz="1600" dirty="0" smtClean="0"/>
              <a:t>location of information </a:t>
            </a:r>
            <a:r>
              <a:rPr lang="en-GB" sz="1600" dirty="0"/>
              <a:t>can be split into two distinct </a:t>
            </a:r>
            <a:r>
              <a:rPr lang="en-GB" sz="1600" dirty="0" smtClean="0"/>
              <a:t>places; internal </a:t>
            </a:r>
            <a:r>
              <a:rPr lang="en-GB" sz="1600" dirty="0"/>
              <a:t>and </a:t>
            </a:r>
            <a:r>
              <a:rPr lang="en-GB" sz="1600" dirty="0" smtClean="0"/>
              <a:t>external, </a:t>
            </a:r>
            <a:r>
              <a:rPr lang="en-GB" sz="1600" dirty="0"/>
              <a:t>both with their merits and issues</a:t>
            </a:r>
            <a:r>
              <a:rPr lang="en-GB" sz="1600" dirty="0" smtClean="0"/>
              <a:t>. Companies will use both locations for bets effect and few companies will work independently of both. Supermarkets have suppliers as well as customers, factories are still the middle men for raw materials and customers.</a:t>
            </a:r>
          </a:p>
          <a:p>
            <a:pPr marL="263525" indent="-263525"/>
            <a:r>
              <a:rPr lang="sv-SE" sz="1400" b="1" dirty="0" smtClean="0"/>
              <a:t>Internal</a:t>
            </a:r>
            <a:r>
              <a:rPr lang="sv-SE" sz="1400" dirty="0" smtClean="0"/>
              <a:t> </a:t>
            </a:r>
            <a:r>
              <a:rPr lang="sv-SE" sz="1400" dirty="0"/>
              <a:t>(e.g. financial reports, market analysis)  </a:t>
            </a:r>
            <a:r>
              <a:rPr lang="sv-SE" sz="1400" dirty="0" smtClean="0"/>
              <a:t>These include:</a:t>
            </a:r>
          </a:p>
          <a:p>
            <a:pPr marL="444500" lvl="1"/>
            <a:r>
              <a:rPr lang="en-GB" sz="1400" b="1" dirty="0"/>
              <a:t>Financial Information</a:t>
            </a:r>
            <a:r>
              <a:rPr lang="en-GB" sz="1400" dirty="0"/>
              <a:t>: </a:t>
            </a:r>
            <a:r>
              <a:rPr lang="en-GB" sz="1400" dirty="0" smtClean="0"/>
              <a:t>this </a:t>
            </a:r>
            <a:r>
              <a:rPr lang="en-GB" sz="1400" dirty="0"/>
              <a:t>is information related to the </a:t>
            </a:r>
            <a:r>
              <a:rPr lang="en-GB" sz="1400" dirty="0" smtClean="0"/>
              <a:t>performance </a:t>
            </a:r>
            <a:r>
              <a:rPr lang="en-GB" sz="1400" dirty="0"/>
              <a:t>and profit and loss of the company. This will include information on </a:t>
            </a:r>
            <a:r>
              <a:rPr lang="en-GB" sz="1400" dirty="0" smtClean="0"/>
              <a:t>how </a:t>
            </a:r>
            <a:r>
              <a:rPr lang="en-GB" sz="1400" dirty="0"/>
              <a:t>much you pay for items, how much you pay staff, the costs of rates and the </a:t>
            </a:r>
            <a:r>
              <a:rPr lang="en-GB" sz="1400" dirty="0" smtClean="0"/>
              <a:t>taxes </a:t>
            </a:r>
            <a:r>
              <a:rPr lang="en-GB" sz="1400" dirty="0"/>
              <a:t>that you pay as a business</a:t>
            </a:r>
            <a:r>
              <a:rPr lang="en-GB" sz="1400" dirty="0" smtClean="0"/>
              <a:t>.</a:t>
            </a:r>
          </a:p>
          <a:p>
            <a:pPr marL="444500" lvl="1"/>
            <a:r>
              <a:rPr lang="en-GB" sz="1400" b="1" dirty="0"/>
              <a:t>Personnel Information</a:t>
            </a:r>
            <a:r>
              <a:rPr lang="en-GB" sz="1400" dirty="0"/>
              <a:t>: </a:t>
            </a:r>
            <a:r>
              <a:rPr lang="en-GB" sz="1400" dirty="0" smtClean="0"/>
              <a:t>This </a:t>
            </a:r>
            <a:r>
              <a:rPr lang="en-GB" sz="1400" dirty="0"/>
              <a:t>is information held by the company </a:t>
            </a:r>
            <a:r>
              <a:rPr lang="en-GB" sz="1400" dirty="0" smtClean="0"/>
              <a:t>on </a:t>
            </a:r>
            <a:r>
              <a:rPr lang="en-GB" sz="1400" dirty="0"/>
              <a:t>their employees. This information must be freely available to the employee </a:t>
            </a:r>
            <a:r>
              <a:rPr lang="en-GB" sz="1400" dirty="0" smtClean="0"/>
              <a:t>any </a:t>
            </a:r>
            <a:r>
              <a:rPr lang="en-GB" sz="1400" dirty="0"/>
              <a:t>time that they request it.</a:t>
            </a:r>
            <a:endParaRPr lang="sv-SE" sz="1400" dirty="0"/>
          </a:p>
          <a:p>
            <a:pPr marL="444500" lvl="1"/>
            <a:r>
              <a:rPr lang="en-GB" sz="1400" b="1" dirty="0"/>
              <a:t>Marketing Information</a:t>
            </a:r>
            <a:r>
              <a:rPr lang="en-GB" sz="1400" dirty="0"/>
              <a:t>: </a:t>
            </a:r>
            <a:r>
              <a:rPr lang="en-GB" sz="1400" dirty="0" smtClean="0"/>
              <a:t>this </a:t>
            </a:r>
            <a:r>
              <a:rPr lang="en-GB" sz="1400" dirty="0"/>
              <a:t>is used by the </a:t>
            </a:r>
            <a:r>
              <a:rPr lang="en-GB" sz="1400" dirty="0" smtClean="0"/>
              <a:t>marketing </a:t>
            </a:r>
            <a:r>
              <a:rPr lang="en-GB" sz="1400" dirty="0"/>
              <a:t>team to </a:t>
            </a:r>
            <a:r>
              <a:rPr lang="en-GB" sz="1400" dirty="0" smtClean="0"/>
              <a:t>identify </a:t>
            </a:r>
            <a:r>
              <a:rPr lang="en-GB" sz="1400" dirty="0"/>
              <a:t>what products or services offered </a:t>
            </a:r>
            <a:r>
              <a:rPr lang="en-GB" sz="1400" dirty="0" smtClean="0"/>
              <a:t>are </a:t>
            </a:r>
            <a:r>
              <a:rPr lang="en-GB" sz="1400" dirty="0"/>
              <a:t>most successful. </a:t>
            </a:r>
            <a:r>
              <a:rPr lang="en-GB" sz="1400" dirty="0" smtClean="0"/>
              <a:t>They </a:t>
            </a:r>
            <a:r>
              <a:rPr lang="en-GB" sz="1400" dirty="0"/>
              <a:t>collect information from different departments such as </a:t>
            </a:r>
            <a:r>
              <a:rPr lang="en-GB" sz="1400" dirty="0" smtClean="0"/>
              <a:t>sales </a:t>
            </a:r>
            <a:r>
              <a:rPr lang="en-GB" sz="1400" dirty="0"/>
              <a:t>to promote certain products or services based on current success rates. </a:t>
            </a:r>
            <a:endParaRPr lang="en-GB" sz="1400" dirty="0" smtClean="0"/>
          </a:p>
          <a:p>
            <a:pPr marL="444500" lvl="1"/>
            <a:r>
              <a:rPr lang="en-GB" sz="1400" b="1" dirty="0" smtClean="0"/>
              <a:t>Purchasing </a:t>
            </a:r>
            <a:r>
              <a:rPr lang="en-GB" sz="1400" b="1" dirty="0"/>
              <a:t>Information</a:t>
            </a:r>
            <a:r>
              <a:rPr lang="en-GB" sz="1400" dirty="0"/>
              <a:t>: </a:t>
            </a:r>
            <a:r>
              <a:rPr lang="en-GB" sz="1400" dirty="0" smtClean="0"/>
              <a:t>this </a:t>
            </a:r>
            <a:r>
              <a:rPr lang="en-GB" sz="1400" dirty="0"/>
              <a:t>is collected by the purchasing </a:t>
            </a:r>
            <a:r>
              <a:rPr lang="en-GB" sz="1400" dirty="0" smtClean="0"/>
              <a:t>department </a:t>
            </a:r>
            <a:r>
              <a:rPr lang="en-GB" sz="1400" dirty="0"/>
              <a:t>who are involved with buying all of the products needed to run your </a:t>
            </a:r>
            <a:r>
              <a:rPr lang="en-GB" sz="1400" dirty="0" smtClean="0"/>
              <a:t>business.</a:t>
            </a:r>
          </a:p>
          <a:p>
            <a:pPr marL="444500" lvl="1"/>
            <a:r>
              <a:rPr lang="en-GB" sz="1400" dirty="0"/>
              <a:t>Sales Information: </a:t>
            </a:r>
            <a:r>
              <a:rPr lang="en-GB" sz="1400" dirty="0" smtClean="0"/>
              <a:t>this </a:t>
            </a:r>
            <a:r>
              <a:rPr lang="en-GB" sz="1400" dirty="0"/>
              <a:t>needs </a:t>
            </a:r>
            <a:r>
              <a:rPr lang="en-GB" sz="1400" dirty="0" smtClean="0"/>
              <a:t>to </a:t>
            </a:r>
            <a:r>
              <a:rPr lang="en-GB" sz="1400" dirty="0"/>
              <a:t>be monitored based on the product or services offered by your company. This </a:t>
            </a:r>
            <a:r>
              <a:rPr lang="en-GB" sz="1400" dirty="0" smtClean="0"/>
              <a:t>information </a:t>
            </a:r>
            <a:r>
              <a:rPr lang="en-GB" sz="1400" dirty="0"/>
              <a:t>needs to be passed </a:t>
            </a:r>
            <a:r>
              <a:rPr lang="en-GB" sz="1400" dirty="0" smtClean="0"/>
              <a:t>to ensure </a:t>
            </a:r>
            <a:r>
              <a:rPr lang="en-GB" sz="1400" dirty="0"/>
              <a:t>that the cost of your good or service is less than the sale price.</a:t>
            </a:r>
          </a:p>
          <a:p>
            <a:pPr marL="444500" lvl="1"/>
            <a:r>
              <a:rPr lang="en-GB" sz="1400" b="1" dirty="0"/>
              <a:t>Manufacturing information</a:t>
            </a:r>
            <a:r>
              <a:rPr lang="en-GB" sz="1400" dirty="0"/>
              <a:t>: This is information about the cost of manufacturing </a:t>
            </a:r>
            <a:r>
              <a:rPr lang="en-GB" sz="1400" dirty="0" smtClean="0"/>
              <a:t>goods </a:t>
            </a:r>
            <a:r>
              <a:rPr lang="en-GB" sz="1400" dirty="0"/>
              <a:t>within the </a:t>
            </a:r>
            <a:r>
              <a:rPr lang="en-GB" sz="1400" dirty="0" smtClean="0"/>
              <a:t>company and </a:t>
            </a:r>
            <a:r>
              <a:rPr lang="en-GB" sz="1400" dirty="0"/>
              <a:t>will normally include the </a:t>
            </a:r>
            <a:r>
              <a:rPr lang="en-GB" sz="1400" dirty="0" smtClean="0"/>
              <a:t>running </a:t>
            </a:r>
            <a:r>
              <a:rPr lang="en-GB" sz="1400" dirty="0"/>
              <a:t>cost of all machinery, the wages paid to production staff and the cost </a:t>
            </a:r>
            <a:r>
              <a:rPr lang="en-GB" sz="1400" dirty="0" smtClean="0"/>
              <a:t>of </a:t>
            </a:r>
            <a:r>
              <a:rPr lang="en-GB" sz="1400" dirty="0"/>
              <a:t>raw materials </a:t>
            </a:r>
            <a:r>
              <a:rPr lang="en-GB" sz="1400" dirty="0" smtClean="0"/>
              <a:t>used </a:t>
            </a:r>
            <a:r>
              <a:rPr lang="en-GB" sz="1400" dirty="0"/>
              <a:t>up in the manufacturing process</a:t>
            </a:r>
            <a:r>
              <a:rPr lang="en-GB" sz="1400" dirty="0" smtClean="0"/>
              <a:t>.</a:t>
            </a:r>
            <a:endParaRPr lang="en-GB" sz="1400" dirty="0"/>
          </a:p>
        </p:txBody>
      </p:sp>
      <p:sp>
        <p:nvSpPr>
          <p:cNvPr id="3" name="Title 2"/>
          <p:cNvSpPr>
            <a:spLocks noGrp="1"/>
          </p:cNvSpPr>
          <p:nvPr>
            <p:ph type="title"/>
          </p:nvPr>
        </p:nvSpPr>
        <p:spPr>
          <a:xfrm>
            <a:off x="323528" y="188640"/>
            <a:ext cx="8229600" cy="850106"/>
          </a:xfrm>
        </p:spPr>
        <p:txBody>
          <a:bodyPr>
            <a:normAutofit/>
          </a:bodyPr>
          <a:lstStyle/>
          <a:p>
            <a:r>
              <a:rPr lang="en-GB" dirty="0" smtClean="0"/>
              <a:t>P1.5 – Sources of Information</a:t>
            </a:r>
            <a:endParaRPr lang="en-GB" dirty="0"/>
          </a:p>
        </p:txBody>
      </p:sp>
    </p:spTree>
    <p:extLst>
      <p:ext uri="{BB962C8B-B14F-4D97-AF65-F5344CB8AC3E}">
        <p14:creationId xmlns:p14="http://schemas.microsoft.com/office/powerpoint/2010/main" val="27039295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184576"/>
          </a:xfrm>
        </p:spPr>
        <p:txBody>
          <a:bodyPr numCol="1">
            <a:noAutofit/>
          </a:bodyPr>
          <a:lstStyle/>
          <a:p>
            <a:pPr marL="258763" indent="-255588"/>
            <a:r>
              <a:rPr lang="en-GB" sz="1200" b="1" dirty="0" smtClean="0"/>
              <a:t>External</a:t>
            </a:r>
            <a:r>
              <a:rPr lang="en-GB" sz="1200" dirty="0" smtClean="0"/>
              <a:t>: </a:t>
            </a:r>
            <a:r>
              <a:rPr lang="en-GB" sz="1200" dirty="0"/>
              <a:t>Examples of external </a:t>
            </a:r>
            <a:r>
              <a:rPr lang="en-GB" sz="1200" dirty="0" smtClean="0"/>
              <a:t>information </a:t>
            </a:r>
            <a:r>
              <a:rPr lang="en-GB" sz="1200" dirty="0"/>
              <a:t>sources are: Government, trade groupings, commercially provided </a:t>
            </a:r>
            <a:r>
              <a:rPr lang="en-GB" sz="1200" dirty="0" smtClean="0"/>
              <a:t>information</a:t>
            </a:r>
            <a:r>
              <a:rPr lang="en-GB" sz="1200" dirty="0"/>
              <a:t>, database and research. If a company uses external sources of </a:t>
            </a:r>
            <a:r>
              <a:rPr lang="en-GB" sz="1200" dirty="0" smtClean="0"/>
              <a:t>information </a:t>
            </a:r>
            <a:r>
              <a:rPr lang="en-GB" sz="1200" dirty="0"/>
              <a:t>then they must be sure of the reliability of the data sources. Here </a:t>
            </a:r>
            <a:r>
              <a:rPr lang="en-GB" sz="1200" dirty="0" smtClean="0"/>
              <a:t>are </a:t>
            </a:r>
            <a:r>
              <a:rPr lang="en-GB" sz="1200" dirty="0"/>
              <a:t>some examples of how the company could use information supplies by external </a:t>
            </a:r>
            <a:r>
              <a:rPr lang="en-GB" sz="1200" dirty="0" smtClean="0"/>
              <a:t>sources:</a:t>
            </a:r>
          </a:p>
          <a:p>
            <a:pPr marL="444500" lvl="1"/>
            <a:r>
              <a:rPr lang="en-GB" sz="1200" b="1" dirty="0"/>
              <a:t>Government</a:t>
            </a:r>
            <a:r>
              <a:rPr lang="en-GB" sz="1200" dirty="0"/>
              <a:t>: </a:t>
            </a:r>
            <a:r>
              <a:rPr lang="en-GB" sz="1200" dirty="0" smtClean="0"/>
              <a:t>This comes </a:t>
            </a:r>
            <a:r>
              <a:rPr lang="en-GB" sz="1200" dirty="0"/>
              <a:t>from a </a:t>
            </a:r>
            <a:r>
              <a:rPr lang="en-GB" sz="1200" dirty="0" smtClean="0"/>
              <a:t>reliable </a:t>
            </a:r>
            <a:r>
              <a:rPr lang="en-GB" sz="1200" dirty="0"/>
              <a:t>source as this is the governing body that they business operates </a:t>
            </a:r>
            <a:r>
              <a:rPr lang="en-GB" sz="1200" dirty="0" smtClean="0"/>
              <a:t>within</a:t>
            </a:r>
            <a:r>
              <a:rPr lang="en-GB" sz="1200" dirty="0"/>
              <a:t>. Companies need to use important legal information from the Government to </a:t>
            </a:r>
            <a:r>
              <a:rPr lang="en-GB" sz="1200" dirty="0" smtClean="0"/>
              <a:t>help </a:t>
            </a:r>
            <a:r>
              <a:rPr lang="en-GB" sz="1200" dirty="0"/>
              <a:t>run the business successfully and legally. </a:t>
            </a:r>
            <a:r>
              <a:rPr lang="en-GB" sz="1200" dirty="0" smtClean="0"/>
              <a:t>For example, </a:t>
            </a:r>
            <a:r>
              <a:rPr lang="en-GB" sz="1200" dirty="0"/>
              <a:t>if the Government offered businesses grants for opening </a:t>
            </a:r>
            <a:r>
              <a:rPr lang="en-GB" sz="1200" dirty="0" smtClean="0"/>
              <a:t>manufacturing </a:t>
            </a:r>
            <a:r>
              <a:rPr lang="en-GB" sz="1200" dirty="0"/>
              <a:t>plants in areas of high unemployment a company might use this </a:t>
            </a:r>
            <a:r>
              <a:rPr lang="en-GB" sz="1200" dirty="0" smtClean="0"/>
              <a:t>information </a:t>
            </a:r>
            <a:r>
              <a:rPr lang="en-GB" sz="1200" dirty="0"/>
              <a:t>to their advantage to set up a new plant at a lower cost than in </a:t>
            </a:r>
            <a:r>
              <a:rPr lang="en-GB" sz="1200" dirty="0" smtClean="0"/>
              <a:t>another </a:t>
            </a:r>
            <a:r>
              <a:rPr lang="en-GB" sz="1200" dirty="0"/>
              <a:t>area.</a:t>
            </a:r>
            <a:endParaRPr lang="en-GB" sz="1200" dirty="0" smtClean="0"/>
          </a:p>
          <a:p>
            <a:pPr marL="444500" lvl="1"/>
            <a:r>
              <a:rPr lang="en-GB" sz="1200" b="1" dirty="0"/>
              <a:t>Trade Groupings</a:t>
            </a:r>
            <a:r>
              <a:rPr lang="en-GB" sz="1200" dirty="0"/>
              <a:t>: </a:t>
            </a:r>
            <a:r>
              <a:rPr lang="en-GB" sz="1200" dirty="0" smtClean="0"/>
              <a:t>This </a:t>
            </a:r>
            <a:r>
              <a:rPr lang="en-GB" sz="1200" dirty="0"/>
              <a:t>is a group of businesses that operate within </a:t>
            </a:r>
            <a:r>
              <a:rPr lang="en-GB" sz="1200" dirty="0" smtClean="0"/>
              <a:t>the </a:t>
            </a:r>
            <a:r>
              <a:rPr lang="en-GB" sz="1200" dirty="0"/>
              <a:t>same sector and not within the same location. For example tech companies </a:t>
            </a:r>
            <a:r>
              <a:rPr lang="en-GB" sz="1200" dirty="0" smtClean="0"/>
              <a:t>would </a:t>
            </a:r>
            <a:r>
              <a:rPr lang="en-GB" sz="1200" dirty="0"/>
              <a:t>be part of the Technical Trade Association and Farmers </a:t>
            </a:r>
            <a:r>
              <a:rPr lang="en-GB" sz="1200" dirty="0" smtClean="0"/>
              <a:t>part </a:t>
            </a:r>
            <a:r>
              <a:rPr lang="en-GB" sz="1200" dirty="0"/>
              <a:t>of </a:t>
            </a:r>
            <a:r>
              <a:rPr lang="en-GB" sz="1200" dirty="0" smtClean="0"/>
              <a:t>the </a:t>
            </a:r>
            <a:r>
              <a:rPr lang="en-GB" sz="1200" dirty="0"/>
              <a:t>Farming Association within a country or region. As a business being a member </a:t>
            </a:r>
            <a:r>
              <a:rPr lang="en-GB" sz="1200" dirty="0" smtClean="0"/>
              <a:t>of </a:t>
            </a:r>
            <a:r>
              <a:rPr lang="en-GB" sz="1200" dirty="0"/>
              <a:t>a trade grouping enables you to access information that helps you run your </a:t>
            </a:r>
            <a:r>
              <a:rPr lang="en-GB" sz="1200" dirty="0" smtClean="0"/>
              <a:t>business </a:t>
            </a:r>
            <a:r>
              <a:rPr lang="en-GB" sz="1200" dirty="0"/>
              <a:t>successfully. For example, solicitors are part of the legal trade and </a:t>
            </a:r>
            <a:r>
              <a:rPr lang="en-GB" sz="1200" dirty="0" smtClean="0"/>
              <a:t>will </a:t>
            </a:r>
            <a:r>
              <a:rPr lang="en-GB" sz="1200" dirty="0"/>
              <a:t>have memberships that give them access to the latest laws that the must use </a:t>
            </a:r>
            <a:r>
              <a:rPr lang="en-GB" sz="1200" dirty="0" smtClean="0"/>
              <a:t>to </a:t>
            </a:r>
            <a:r>
              <a:rPr lang="en-GB" sz="1200" dirty="0"/>
              <a:t>support their clients in the best possible way. </a:t>
            </a:r>
            <a:endParaRPr lang="en-GB" sz="1200" dirty="0" smtClean="0"/>
          </a:p>
          <a:p>
            <a:pPr marL="444500" lvl="1"/>
            <a:r>
              <a:rPr lang="en-GB" sz="1200" b="1" dirty="0"/>
              <a:t>Commercially Provided</a:t>
            </a:r>
            <a:r>
              <a:rPr lang="en-GB" sz="1200" dirty="0"/>
              <a:t>: Companies can use </a:t>
            </a:r>
            <a:r>
              <a:rPr lang="en-GB" sz="1200" dirty="0" smtClean="0"/>
              <a:t>this </a:t>
            </a:r>
            <a:r>
              <a:rPr lang="en-GB" sz="1200" dirty="0"/>
              <a:t>information to </a:t>
            </a:r>
            <a:r>
              <a:rPr lang="en-GB" sz="1200" dirty="0" smtClean="0"/>
              <a:t>help </a:t>
            </a:r>
            <a:r>
              <a:rPr lang="en-GB" sz="1200" dirty="0"/>
              <a:t>them make the correct business decisions. These decisions are made based on </a:t>
            </a:r>
            <a:r>
              <a:rPr lang="en-GB" sz="1200" dirty="0" smtClean="0"/>
              <a:t>information </a:t>
            </a:r>
            <a:r>
              <a:rPr lang="en-GB" sz="1200" dirty="0"/>
              <a:t>made available to them from other companies. For example, a hotel </a:t>
            </a:r>
            <a:r>
              <a:rPr lang="en-GB" sz="1200" dirty="0" smtClean="0"/>
              <a:t>group </a:t>
            </a:r>
            <a:r>
              <a:rPr lang="en-GB" sz="1200" dirty="0"/>
              <a:t>might use the information about the number of flights to and from a number </a:t>
            </a:r>
            <a:r>
              <a:rPr lang="en-GB" sz="1200" dirty="0" smtClean="0"/>
              <a:t>of </a:t>
            </a:r>
            <a:r>
              <a:rPr lang="en-GB" sz="1200" dirty="0"/>
              <a:t>airports along with the information on the number of hotels beside each </a:t>
            </a:r>
            <a:r>
              <a:rPr lang="en-GB" sz="1200" dirty="0" smtClean="0"/>
              <a:t>airport </a:t>
            </a:r>
            <a:r>
              <a:rPr lang="en-GB" sz="1200" dirty="0"/>
              <a:t>to make a decision on where to open their newest hotel</a:t>
            </a:r>
            <a:r>
              <a:rPr lang="en-GB" sz="1200" dirty="0" smtClean="0"/>
              <a:t>.</a:t>
            </a:r>
          </a:p>
          <a:p>
            <a:pPr marL="444500" lvl="1"/>
            <a:r>
              <a:rPr lang="en-GB" sz="1200" b="1" dirty="0"/>
              <a:t>Databases &amp; Research</a:t>
            </a:r>
            <a:r>
              <a:rPr lang="en-GB" sz="1200" dirty="0"/>
              <a:t>: Companies can research information that might help them </a:t>
            </a:r>
            <a:r>
              <a:rPr lang="en-GB" sz="1200" dirty="0" smtClean="0"/>
              <a:t>increase </a:t>
            </a:r>
            <a:r>
              <a:rPr lang="en-GB" sz="1200" dirty="0"/>
              <a:t>the sales and level of interest in their business. The key thing to </a:t>
            </a:r>
            <a:r>
              <a:rPr lang="en-GB" sz="1200" dirty="0" smtClean="0"/>
              <a:t>researching </a:t>
            </a:r>
            <a:r>
              <a:rPr lang="en-GB" sz="1200" dirty="0"/>
              <a:t>information that helps run your business to ensure it is accurate </a:t>
            </a:r>
            <a:r>
              <a:rPr lang="en-GB" sz="1200" dirty="0" smtClean="0"/>
              <a:t>and </a:t>
            </a:r>
            <a:r>
              <a:rPr lang="en-GB" sz="1200" dirty="0"/>
              <a:t>reliable. Some companies will pay to access commercially available databases </a:t>
            </a:r>
            <a:r>
              <a:rPr lang="en-GB" sz="1200" dirty="0" smtClean="0"/>
              <a:t>that </a:t>
            </a:r>
            <a:r>
              <a:rPr lang="en-GB" sz="1200" dirty="0"/>
              <a:t>offer a range of information directly based on their business sector.</a:t>
            </a:r>
          </a:p>
        </p:txBody>
      </p:sp>
      <p:sp>
        <p:nvSpPr>
          <p:cNvPr id="3" name="Title 2"/>
          <p:cNvSpPr>
            <a:spLocks noGrp="1"/>
          </p:cNvSpPr>
          <p:nvPr>
            <p:ph type="title"/>
          </p:nvPr>
        </p:nvSpPr>
        <p:spPr>
          <a:xfrm>
            <a:off x="457200" y="116632"/>
            <a:ext cx="8229600" cy="850106"/>
          </a:xfrm>
        </p:spPr>
        <p:txBody>
          <a:bodyPr>
            <a:normAutofit/>
          </a:bodyPr>
          <a:lstStyle/>
          <a:p>
            <a:r>
              <a:rPr lang="en-GB" dirty="0" smtClean="0"/>
              <a:t>P1.5 – Sources of Information</a:t>
            </a:r>
            <a:endParaRPr lang="en-GB" dirty="0"/>
          </a:p>
        </p:txBody>
      </p:sp>
    </p:spTree>
    <p:extLst>
      <p:ext uri="{BB962C8B-B14F-4D97-AF65-F5344CB8AC3E}">
        <p14:creationId xmlns:p14="http://schemas.microsoft.com/office/powerpoint/2010/main" val="138058496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8"/>
            <a:ext cx="8712968" cy="5472608"/>
          </a:xfrm>
        </p:spPr>
        <p:txBody>
          <a:bodyPr numCol="1">
            <a:noAutofit/>
          </a:bodyPr>
          <a:lstStyle/>
          <a:p>
            <a:pPr marL="109728" indent="0">
              <a:buNone/>
            </a:pPr>
            <a:r>
              <a:rPr lang="en-GB" sz="1250" dirty="0" smtClean="0"/>
              <a:t>Sourced information can be split into two distinct categories; primary and secondary, both with their merits and issues.</a:t>
            </a:r>
          </a:p>
          <a:p>
            <a:r>
              <a:rPr lang="en-GB" sz="1250" b="1" dirty="0" smtClean="0"/>
              <a:t>Primary research </a:t>
            </a:r>
            <a:r>
              <a:rPr lang="en-GB" sz="1250" dirty="0" smtClean="0"/>
              <a:t>(field research) involves the collection of data that does not already exist. This can be achieved through numerous forms, including questionnaires and interviews.  This is research the company carries out itself, with its own staff, for its own purpose. There are obvious </a:t>
            </a:r>
            <a:r>
              <a:rPr lang="en-GB" sz="1250" b="1" dirty="0" smtClean="0"/>
              <a:t>benefits</a:t>
            </a:r>
            <a:r>
              <a:rPr lang="en-GB" sz="1250" dirty="0" smtClean="0"/>
              <a:t> to this kind of research:</a:t>
            </a:r>
          </a:p>
          <a:p>
            <a:pPr lvl="1"/>
            <a:r>
              <a:rPr lang="en-GB" sz="1250" dirty="0" smtClean="0"/>
              <a:t>Can be tailored to the companies needs</a:t>
            </a:r>
          </a:p>
          <a:p>
            <a:pPr lvl="1"/>
            <a:r>
              <a:rPr lang="en-GB" sz="1250" dirty="0" smtClean="0"/>
              <a:t>Company can control the flow of information</a:t>
            </a:r>
          </a:p>
          <a:p>
            <a:pPr lvl="1"/>
            <a:r>
              <a:rPr lang="en-GB" sz="1250" dirty="0" smtClean="0"/>
              <a:t>Can be adapted on the spot to gauge additional opinion</a:t>
            </a:r>
          </a:p>
          <a:p>
            <a:r>
              <a:rPr lang="en-GB" sz="1250" dirty="0" smtClean="0"/>
              <a:t>There are many </a:t>
            </a:r>
            <a:r>
              <a:rPr lang="en-GB" sz="1250" b="1" dirty="0" smtClean="0"/>
              <a:t>pitfalls</a:t>
            </a:r>
            <a:r>
              <a:rPr lang="en-GB" sz="1250" dirty="0" smtClean="0"/>
              <a:t> for this type of research:</a:t>
            </a:r>
          </a:p>
          <a:p>
            <a:pPr lvl="1"/>
            <a:r>
              <a:rPr lang="en-GB" sz="1250" dirty="0" smtClean="0"/>
              <a:t>Could be very expensive because many people need to be contacted.</a:t>
            </a:r>
          </a:p>
          <a:p>
            <a:pPr lvl="1"/>
            <a:r>
              <a:rPr lang="en-GB" sz="1250" dirty="0" smtClean="0"/>
              <a:t>Take a long time and be out of date when the research is complete.</a:t>
            </a:r>
          </a:p>
          <a:p>
            <a:pPr lvl="1"/>
            <a:r>
              <a:rPr lang="en-GB" sz="1250" dirty="0" smtClean="0"/>
              <a:t>People may not reply if emails or letters used. </a:t>
            </a:r>
          </a:p>
          <a:p>
            <a:r>
              <a:rPr lang="en-GB" sz="1250" b="1" dirty="0" smtClean="0"/>
              <a:t>Secondary research</a:t>
            </a:r>
            <a:r>
              <a:rPr lang="en-GB" sz="1250" dirty="0" smtClean="0"/>
              <a:t> (desk research) involves the summary or collation of existing research rather than primary research, where data is collected from, for example, research subjects or experiments.  Basically using someone else’s primary research to aid your own research problem. The benefits include:</a:t>
            </a:r>
          </a:p>
          <a:p>
            <a:pPr lvl="1"/>
            <a:r>
              <a:rPr lang="en-GB" sz="1250" dirty="0" smtClean="0"/>
              <a:t>Companies hired know what they are doing and where to look for information</a:t>
            </a:r>
          </a:p>
          <a:p>
            <a:pPr lvl="1"/>
            <a:r>
              <a:rPr lang="en-GB" sz="1250" dirty="0" smtClean="0"/>
              <a:t>Companies hired can analyse information</a:t>
            </a:r>
          </a:p>
          <a:p>
            <a:pPr lvl="1"/>
            <a:r>
              <a:rPr lang="en-GB" sz="1250" dirty="0" smtClean="0"/>
              <a:t>It is easier to get someone else to do the work</a:t>
            </a:r>
          </a:p>
          <a:p>
            <a:pPr lvl="1"/>
            <a:r>
              <a:rPr lang="en-GB" sz="1250" dirty="0" smtClean="0"/>
              <a:t>Does not require additional staffing</a:t>
            </a:r>
          </a:p>
          <a:p>
            <a:r>
              <a:rPr lang="en-GB" sz="1250" dirty="0" smtClean="0"/>
              <a:t>Disadvantages include:</a:t>
            </a:r>
          </a:p>
          <a:p>
            <a:pPr lvl="1"/>
            <a:r>
              <a:rPr lang="en-GB" sz="1250" dirty="0" smtClean="0"/>
              <a:t>Can be expensive</a:t>
            </a:r>
          </a:p>
          <a:p>
            <a:pPr lvl="1"/>
            <a:r>
              <a:rPr lang="en-GB" sz="1250" dirty="0" smtClean="0"/>
              <a:t>Relies on the honesty of the external body</a:t>
            </a:r>
          </a:p>
          <a:p>
            <a:pPr lvl="1"/>
            <a:r>
              <a:rPr lang="en-GB" sz="1250" dirty="0" smtClean="0"/>
              <a:t>Can be too specific and non adaptable.</a:t>
            </a:r>
            <a:endParaRPr lang="en-GB" sz="1250" dirty="0"/>
          </a:p>
        </p:txBody>
      </p:sp>
      <p:sp>
        <p:nvSpPr>
          <p:cNvPr id="3" name="Title 2"/>
          <p:cNvSpPr>
            <a:spLocks noGrp="1"/>
          </p:cNvSpPr>
          <p:nvPr>
            <p:ph type="title"/>
          </p:nvPr>
        </p:nvSpPr>
        <p:spPr>
          <a:xfrm>
            <a:off x="457200" y="116632"/>
            <a:ext cx="8229600" cy="850106"/>
          </a:xfrm>
        </p:spPr>
        <p:txBody>
          <a:bodyPr>
            <a:normAutofit/>
          </a:bodyPr>
          <a:lstStyle/>
          <a:p>
            <a:r>
              <a:rPr lang="en-GB" dirty="0" smtClean="0"/>
              <a:t>P1.5 – Sources of Information</a:t>
            </a:r>
            <a:endParaRPr lang="en-GB" dirty="0"/>
          </a:p>
        </p:txBody>
      </p:sp>
    </p:spTree>
    <p:extLst>
      <p:ext uri="{BB962C8B-B14F-4D97-AF65-F5344CB8AC3E}">
        <p14:creationId xmlns:p14="http://schemas.microsoft.com/office/powerpoint/2010/main" val="34486943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4968552"/>
          </a:xfrm>
        </p:spPr>
        <p:txBody>
          <a:bodyPr numCol="1">
            <a:noAutofit/>
          </a:bodyPr>
          <a:lstStyle/>
          <a:p>
            <a:pPr marL="109728" indent="0">
              <a:buNone/>
            </a:pPr>
            <a:r>
              <a:rPr lang="en-GB" sz="1600" dirty="0" smtClean="0"/>
              <a:t>Sourced </a:t>
            </a:r>
            <a:r>
              <a:rPr lang="en-GB" sz="1600" dirty="0"/>
              <a:t>information can be split into two distinct </a:t>
            </a:r>
            <a:r>
              <a:rPr lang="en-GB" sz="1600" dirty="0" smtClean="0"/>
              <a:t>types of response; qualitative </a:t>
            </a:r>
            <a:r>
              <a:rPr lang="en-GB" sz="1600" dirty="0"/>
              <a:t>and </a:t>
            </a:r>
            <a:r>
              <a:rPr lang="en-GB" sz="1600" dirty="0" smtClean="0"/>
              <a:t>quantitative, </a:t>
            </a:r>
            <a:r>
              <a:rPr lang="en-GB" sz="1600" dirty="0"/>
              <a:t>both with their merits and issues.</a:t>
            </a:r>
          </a:p>
          <a:p>
            <a:r>
              <a:rPr lang="en-GB" sz="1600" b="1" dirty="0" smtClean="0"/>
              <a:t>Qualitative </a:t>
            </a:r>
            <a:r>
              <a:rPr lang="en-GB" sz="1600" b="1" dirty="0"/>
              <a:t>methods</a:t>
            </a:r>
            <a:r>
              <a:rPr lang="en-GB" sz="1600" dirty="0"/>
              <a:t> are ways of collecting data which are concerned with describing </a:t>
            </a:r>
            <a:r>
              <a:rPr lang="en-GB" sz="1600" dirty="0" smtClean="0"/>
              <a:t>purpose and meaning, reasons for things, </a:t>
            </a:r>
            <a:r>
              <a:rPr lang="en-GB" sz="1600" dirty="0"/>
              <a:t>rather than with drawing statistical </a:t>
            </a:r>
            <a:r>
              <a:rPr lang="en-GB" sz="1600" dirty="0" smtClean="0"/>
              <a:t>responses.  </a:t>
            </a:r>
            <a:r>
              <a:rPr lang="en-GB" sz="1600" dirty="0"/>
              <a:t>What qualitative methods (e.g. case studies and interviews) lose on reliability they gain in terms of validity.  They provide a more in depth </a:t>
            </a:r>
            <a:r>
              <a:rPr lang="en-GB" sz="1600" dirty="0" smtClean="0"/>
              <a:t>description, opinion based responses that can be used to judge why rather than how many. Examples include Why, How, For what reason, In your opinion etc.</a:t>
            </a:r>
            <a:endParaRPr lang="en-GB" sz="1600" dirty="0"/>
          </a:p>
          <a:p>
            <a:r>
              <a:rPr lang="en-GB" sz="1600" b="1" dirty="0"/>
              <a:t>Quantitative methods</a:t>
            </a:r>
            <a:r>
              <a:rPr lang="en-GB" sz="1600" dirty="0"/>
              <a:t> </a:t>
            </a:r>
            <a:r>
              <a:rPr lang="en-GB" sz="1600" dirty="0" smtClean="0"/>
              <a:t>allow for statistically </a:t>
            </a:r>
            <a:r>
              <a:rPr lang="en-GB" sz="1600" dirty="0"/>
              <a:t>reliable information obtained from numerical measurement to be backed up by and enriched by information about the research participants' explanations. </a:t>
            </a:r>
            <a:r>
              <a:rPr lang="en-GB" sz="1600" dirty="0" smtClean="0"/>
              <a:t>They are results that can be calculated</a:t>
            </a:r>
            <a:r>
              <a:rPr lang="en-GB" sz="1600" dirty="0"/>
              <a:t>, formulated, put into </a:t>
            </a:r>
            <a:r>
              <a:rPr lang="en-GB" sz="1600" dirty="0" smtClean="0"/>
              <a:t>Spread sheets </a:t>
            </a:r>
            <a:r>
              <a:rPr lang="en-GB" sz="1600" dirty="0"/>
              <a:t>and drawn up, </a:t>
            </a:r>
            <a:r>
              <a:rPr lang="en-GB" sz="1600" dirty="0" smtClean="0"/>
              <a:t>used as information that can be queried, sorted and defined against previous and future information. Examples include Yes/No, out of ten, &gt; or &lt;. Even single answer responses can be </a:t>
            </a:r>
            <a:r>
              <a:rPr lang="en-GB" sz="1600" dirty="0"/>
              <a:t>added </a:t>
            </a:r>
            <a:r>
              <a:rPr lang="en-GB" sz="1600" dirty="0" smtClean="0"/>
              <a:t>up if there is a restriction on the possible responses.</a:t>
            </a:r>
          </a:p>
          <a:p>
            <a:r>
              <a:rPr lang="en-GB" sz="1600" b="1" dirty="0" smtClean="0"/>
              <a:t>Task 8 - P1.5 - </a:t>
            </a:r>
            <a:r>
              <a:rPr lang="en-GB" sz="1600" dirty="0" smtClean="0"/>
              <a:t>Describe the features of Information Sources and outline the advantages and disadvantages of each.</a:t>
            </a:r>
          </a:p>
          <a:p>
            <a:r>
              <a:rPr lang="en-GB" sz="1600" b="1" dirty="0" smtClean="0"/>
              <a:t>Task 9 – P1.5 </a:t>
            </a:r>
            <a:r>
              <a:rPr lang="en-GB" sz="1600" dirty="0" smtClean="0"/>
              <a:t>– For your chosen company describe the Sources of information used with evidenced examples.</a:t>
            </a:r>
            <a:endParaRPr lang="en-GB" sz="1600" dirty="0">
              <a:effectLst/>
            </a:endParaRPr>
          </a:p>
        </p:txBody>
      </p:sp>
      <p:sp>
        <p:nvSpPr>
          <p:cNvPr id="3" name="Title 2"/>
          <p:cNvSpPr>
            <a:spLocks noGrp="1"/>
          </p:cNvSpPr>
          <p:nvPr>
            <p:ph type="title"/>
          </p:nvPr>
        </p:nvSpPr>
        <p:spPr>
          <a:xfrm>
            <a:off x="457200" y="116632"/>
            <a:ext cx="8229600" cy="850106"/>
          </a:xfrm>
        </p:spPr>
        <p:txBody>
          <a:bodyPr>
            <a:normAutofit/>
          </a:bodyPr>
          <a:lstStyle/>
          <a:p>
            <a:r>
              <a:rPr lang="en-GB" dirty="0" smtClean="0"/>
              <a:t>P1.5 – Sources of Information</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721227038"/>
              </p:ext>
            </p:extLst>
          </p:nvPr>
        </p:nvGraphicFramePr>
        <p:xfrm>
          <a:off x="467545" y="5998800"/>
          <a:ext cx="8280918" cy="670560"/>
        </p:xfrm>
        <a:graphic>
          <a:graphicData uri="http://schemas.openxmlformats.org/drawingml/2006/table">
            <a:tbl>
              <a:tblPr firstRow="1" bandRow="1">
                <a:tableStyleId>{5C22544A-7EE6-4342-B048-85BDC9FD1C3A}</a:tableStyleId>
              </a:tblPr>
              <a:tblGrid>
                <a:gridCol w="2760306"/>
                <a:gridCol w="2760306"/>
                <a:gridCol w="2760306"/>
              </a:tblGrid>
              <a:tr h="288032">
                <a:tc>
                  <a:txBody>
                    <a:bodyPr/>
                    <a:lstStyle/>
                    <a:p>
                      <a:pPr algn="ctr"/>
                      <a:r>
                        <a:rPr lang="en-GB" sz="1600" b="1" dirty="0" smtClean="0"/>
                        <a:t>Internal</a:t>
                      </a:r>
                      <a:endParaRPr lang="en-GB" sz="1600" b="1" dirty="0"/>
                    </a:p>
                  </a:txBody>
                  <a:tcPr/>
                </a:tc>
                <a:tc>
                  <a:txBody>
                    <a:bodyPr/>
                    <a:lstStyle/>
                    <a:p>
                      <a:pPr algn="ctr"/>
                      <a:r>
                        <a:rPr lang="en-GB" sz="1600" b="1" dirty="0" smtClean="0"/>
                        <a:t>Qualitative</a:t>
                      </a:r>
                      <a:endParaRPr lang="en-GB" sz="1600" b="1" dirty="0"/>
                    </a:p>
                  </a:txBody>
                  <a:tcPr/>
                </a:tc>
                <a:tc>
                  <a:txBody>
                    <a:bodyPr/>
                    <a:lstStyle/>
                    <a:p>
                      <a:pPr algn="ctr"/>
                      <a:r>
                        <a:rPr lang="en-GB" sz="1600" b="1" dirty="0" smtClean="0"/>
                        <a:t>Primary</a:t>
                      </a:r>
                      <a:endParaRPr lang="en-GB" sz="1600" b="1" dirty="0"/>
                    </a:p>
                  </a:txBody>
                  <a:tcPr/>
                </a:tc>
              </a:tr>
              <a:tr h="288032">
                <a:tc>
                  <a:txBody>
                    <a:bodyPr/>
                    <a:lstStyle/>
                    <a:p>
                      <a:pPr algn="ctr"/>
                      <a:r>
                        <a:rPr lang="en-GB" sz="1600" b="1" dirty="0" smtClean="0"/>
                        <a:t>External</a:t>
                      </a:r>
                      <a:endParaRPr lang="en-GB" sz="1600" b="1" dirty="0"/>
                    </a:p>
                  </a:txBody>
                  <a:tcPr/>
                </a:tc>
                <a:tc>
                  <a:txBody>
                    <a:bodyPr/>
                    <a:lstStyle/>
                    <a:p>
                      <a:pPr algn="ctr"/>
                      <a:r>
                        <a:rPr lang="en-GB" sz="1600" b="1" dirty="0" smtClean="0"/>
                        <a:t>Quantitative</a:t>
                      </a:r>
                      <a:endParaRPr lang="en-GB" sz="1600" b="1" dirty="0"/>
                    </a:p>
                  </a:txBody>
                  <a:tcPr/>
                </a:tc>
                <a:tc>
                  <a:txBody>
                    <a:bodyPr/>
                    <a:lstStyle/>
                    <a:p>
                      <a:pPr algn="ctr"/>
                      <a:r>
                        <a:rPr lang="en-GB" sz="1600" b="1" dirty="0" smtClean="0"/>
                        <a:t>Secondary</a:t>
                      </a:r>
                      <a:endParaRPr lang="en-GB" sz="1600" b="1" dirty="0"/>
                    </a:p>
                  </a:txBody>
                  <a:tcPr/>
                </a:tc>
              </a:tr>
            </a:tbl>
          </a:graphicData>
        </a:graphic>
      </p:graphicFrame>
    </p:spTree>
    <p:extLst>
      <p:ext uri="{BB962C8B-B14F-4D97-AF65-F5344CB8AC3E}">
        <p14:creationId xmlns:p14="http://schemas.microsoft.com/office/powerpoint/2010/main" val="6378084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616624"/>
          </a:xfrm>
        </p:spPr>
        <p:txBody>
          <a:bodyPr numCol="1">
            <a:noAutofit/>
          </a:bodyPr>
          <a:lstStyle/>
          <a:p>
            <a:pPr marL="109728" indent="0">
              <a:buNone/>
            </a:pPr>
            <a:r>
              <a:rPr lang="en-GB" sz="1500" dirty="0" smtClean="0"/>
              <a:t>Once the company receives its information in the form of raw data, it then transfers that data into usable information. This is called Handling </a:t>
            </a:r>
            <a:r>
              <a:rPr lang="en-GB" sz="1500" dirty="0"/>
              <a:t>of </a:t>
            </a:r>
            <a:r>
              <a:rPr lang="en-GB" sz="1500" dirty="0" smtClean="0"/>
              <a:t>Information. Different departments within a company manage that information in different ways and interpret that information for different purposes. For instance IT will transfer information onto the system without the need to analyse it, Marketing will analyse specific parts of the information, sales will analyse their parts, admin their section. But it all comes from one stored source.</a:t>
            </a:r>
          </a:p>
          <a:p>
            <a:pPr marL="109728" indent="0">
              <a:buNone/>
            </a:pPr>
            <a:r>
              <a:rPr lang="en-GB" sz="1500" b="1" dirty="0" smtClean="0"/>
              <a:t>Collection and Storage: </a:t>
            </a:r>
            <a:r>
              <a:rPr lang="en-GB" sz="1500" dirty="0" smtClean="0"/>
              <a:t>A school will collect </a:t>
            </a:r>
            <a:r>
              <a:rPr lang="en-GB" sz="1500" b="1" dirty="0" smtClean="0"/>
              <a:t>client information</a:t>
            </a:r>
            <a:r>
              <a:rPr lang="en-GB" sz="1500" dirty="0" smtClean="0"/>
              <a:t> from Primary Schools in raw format, all the next year’s students that are coming, their addresses, ages, learning grades, medical information etc. The IT department school will put this onto the system as one large data stream and store it. SIMS will then break down this information into year groups and categorise the information. This is how it is collected and stored.</a:t>
            </a:r>
          </a:p>
          <a:p>
            <a:pPr marL="109728" indent="0">
              <a:buNone/>
            </a:pPr>
            <a:r>
              <a:rPr lang="en-GB" sz="1500" dirty="0" smtClean="0"/>
              <a:t>A school will also collect </a:t>
            </a:r>
            <a:r>
              <a:rPr lang="en-GB" sz="1500" b="1" dirty="0" smtClean="0"/>
              <a:t>statistical information </a:t>
            </a:r>
            <a:r>
              <a:rPr lang="en-GB" sz="1500" dirty="0" smtClean="0"/>
              <a:t>from exam results across the country and store that as a saved database link as a separate data stream. This is different information and saved in a different format. This is public information and therefor does not need to be as securely stored.</a:t>
            </a:r>
          </a:p>
          <a:p>
            <a:pPr marL="109728" indent="0">
              <a:buNone/>
            </a:pPr>
            <a:r>
              <a:rPr lang="en-GB" sz="1500" dirty="0" smtClean="0"/>
              <a:t>They will collect </a:t>
            </a:r>
            <a:r>
              <a:rPr lang="en-GB" sz="1500" b="1" dirty="0" smtClean="0"/>
              <a:t>funding information </a:t>
            </a:r>
            <a:r>
              <a:rPr lang="en-GB" sz="1500" dirty="0" smtClean="0"/>
              <a:t>and store this as a separate data stream, this needs to be as secure as the personal information of the students but is a separate data type.</a:t>
            </a:r>
          </a:p>
          <a:p>
            <a:pPr marL="109728" indent="0">
              <a:buNone/>
            </a:pPr>
            <a:r>
              <a:rPr lang="en-GB" sz="1500" dirty="0" smtClean="0"/>
              <a:t>And they will need </a:t>
            </a:r>
            <a:r>
              <a:rPr lang="en-GB" sz="1500" b="1" dirty="0" smtClean="0"/>
              <a:t>contractual information</a:t>
            </a:r>
            <a:r>
              <a:rPr lang="en-GB" sz="1500" dirty="0" smtClean="0"/>
              <a:t> from their staff and from suppliers, two additional data types with different levels of security and structure. And then there are other data streams, country, county and local statistics on SEN, statistics on EAL, FSM etc. All these have their own methods of collection and methods of storage that have to be taken into consideration before the school day can even begin.</a:t>
            </a:r>
            <a:endParaRPr lang="en-GB" sz="1500" dirty="0"/>
          </a:p>
        </p:txBody>
      </p:sp>
      <p:sp>
        <p:nvSpPr>
          <p:cNvPr id="3" name="Title 2"/>
          <p:cNvSpPr>
            <a:spLocks noGrp="1"/>
          </p:cNvSpPr>
          <p:nvPr>
            <p:ph type="title"/>
          </p:nvPr>
        </p:nvSpPr>
        <p:spPr>
          <a:xfrm>
            <a:off x="457200" y="116632"/>
            <a:ext cx="8229600" cy="850106"/>
          </a:xfrm>
        </p:spPr>
        <p:txBody>
          <a:bodyPr>
            <a:normAutofit/>
          </a:bodyPr>
          <a:lstStyle/>
          <a:p>
            <a:r>
              <a:rPr lang="en-GB" dirty="0" smtClean="0"/>
              <a:t>P1.8 – Handling of Information</a:t>
            </a:r>
            <a:endParaRPr lang="en-GB" dirty="0"/>
          </a:p>
        </p:txBody>
      </p:sp>
    </p:spTree>
    <p:extLst>
      <p:ext uri="{BB962C8B-B14F-4D97-AF65-F5344CB8AC3E}">
        <p14:creationId xmlns:p14="http://schemas.microsoft.com/office/powerpoint/2010/main" val="101238028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184576"/>
          </a:xfrm>
        </p:spPr>
        <p:txBody>
          <a:bodyPr numCol="1">
            <a:noAutofit/>
          </a:bodyPr>
          <a:lstStyle/>
          <a:p>
            <a:r>
              <a:rPr lang="en-GB" sz="1630" b="1" dirty="0" smtClean="0"/>
              <a:t>Manipulation</a:t>
            </a:r>
            <a:r>
              <a:rPr lang="en-GB" sz="1630" dirty="0" smtClean="0"/>
              <a:t> – Once the information has been received it is then disseminated, departments takes the information from a central source, usually just the network but for a school this will be SIMS, and then use that information in their own way. Warehousing will use purchasing order information for delivery and collection, R&amp;D use product and component pricing information for development</a:t>
            </a:r>
            <a:r>
              <a:rPr lang="en-GB" sz="1630" b="1" dirty="0" smtClean="0"/>
              <a:t> </a:t>
            </a:r>
            <a:r>
              <a:rPr lang="en-GB" sz="1630" dirty="0" smtClean="0"/>
              <a:t>costs.</a:t>
            </a:r>
            <a:r>
              <a:rPr lang="en-GB" sz="1630" b="1" dirty="0" smtClean="0"/>
              <a:t> </a:t>
            </a:r>
          </a:p>
          <a:p>
            <a:r>
              <a:rPr lang="en-GB" sz="1630" dirty="0" smtClean="0"/>
              <a:t>How the departments process that information is up to them, this could be in the form of charts, tables, invoices, but it needs to be done in a way that can be understood by that department. For a school the student data will be produced into spread sheets generated from SIMS so they can use it in the classroom, staff will manipulate the data into information that is useful for them.</a:t>
            </a:r>
          </a:p>
          <a:p>
            <a:r>
              <a:rPr lang="en-GB" sz="1630" b="1" dirty="0" smtClean="0"/>
              <a:t>Retrieval</a:t>
            </a:r>
            <a:r>
              <a:rPr lang="en-GB" sz="1630" dirty="0" smtClean="0"/>
              <a:t> – The methods of retrieval needs to be in keeping with the staff and their abilities in order for the function of the data to work. For most companies the information needs to be at the end of a phone call or key press. When a customer rings the bank and gives their account details and security measures, the information should then be available to the person on the other end of the phone, the quicker and more available this is, the happier the customer is likely to be. Paper versions should be in the same room, invoices stored in folders in the same way we would expect a student to be able to find their own files.</a:t>
            </a:r>
            <a:endParaRPr lang="en-GB" sz="1630" dirty="0"/>
          </a:p>
        </p:txBody>
      </p:sp>
      <p:sp>
        <p:nvSpPr>
          <p:cNvPr id="3" name="Title 2"/>
          <p:cNvSpPr>
            <a:spLocks noGrp="1"/>
          </p:cNvSpPr>
          <p:nvPr>
            <p:ph type="title"/>
          </p:nvPr>
        </p:nvSpPr>
        <p:spPr>
          <a:xfrm>
            <a:off x="457200" y="116632"/>
            <a:ext cx="8229600" cy="850106"/>
          </a:xfrm>
        </p:spPr>
        <p:txBody>
          <a:bodyPr>
            <a:normAutofit/>
          </a:bodyPr>
          <a:lstStyle/>
          <a:p>
            <a:r>
              <a:rPr lang="en-GB" sz="4000" dirty="0" smtClean="0"/>
              <a:t>P1.8 – Handling of Information</a:t>
            </a:r>
            <a:endParaRPr lang="en-GB" sz="4000" dirty="0"/>
          </a:p>
        </p:txBody>
      </p:sp>
    </p:spTree>
    <p:extLst>
      <p:ext uri="{BB962C8B-B14F-4D97-AF65-F5344CB8AC3E}">
        <p14:creationId xmlns:p14="http://schemas.microsoft.com/office/powerpoint/2010/main" val="327979611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4824536"/>
          </a:xfrm>
        </p:spPr>
        <p:txBody>
          <a:bodyPr numCol="1">
            <a:noAutofit/>
          </a:bodyPr>
          <a:lstStyle/>
          <a:p>
            <a:r>
              <a:rPr lang="en-GB" sz="1400" b="1" dirty="0" smtClean="0"/>
              <a:t>Analysis</a:t>
            </a:r>
            <a:r>
              <a:rPr lang="en-GB" sz="1400" dirty="0" smtClean="0"/>
              <a:t> - Information from one Data Source can be analysed and drawn into charts, tables, compared and used, information from multiple data streams can be viewe3d against additional targets like trends, upcoming problems etc. A successful company is a company that can analyse figures and make preparations or predictions. </a:t>
            </a:r>
          </a:p>
          <a:p>
            <a:r>
              <a:rPr lang="en-GB" sz="1400" dirty="0" smtClean="0"/>
              <a:t>All information is affected by external sources of influence, falls in console sales happen in Summer but sales in Sun Cream goes up. For any company, breaking down the statistics and comparing them leads to a better understanding. In schools we compare grades against everything, EAL, SEN, G&amp;T, M/F, this allows us to adapt how we deliver lessons, how we track and monitor, then we review the results again and see if it helps. Apple, </a:t>
            </a:r>
            <a:r>
              <a:rPr lang="en-GB" sz="1400" dirty="0" err="1" smtClean="0"/>
              <a:t>Easyjet</a:t>
            </a:r>
            <a:r>
              <a:rPr lang="en-GB" sz="1400" dirty="0" smtClean="0"/>
              <a:t>, and local Chip Shops do the same, analyse, prepare, adapt, review, the four stages of business improvement.</a:t>
            </a:r>
          </a:p>
          <a:p>
            <a:r>
              <a:rPr lang="en-GB" sz="1400" b="1" dirty="0" smtClean="0"/>
              <a:t>Presentation</a:t>
            </a:r>
            <a:r>
              <a:rPr lang="en-GB" sz="1400" dirty="0" smtClean="0"/>
              <a:t> – When the information is collated, prepared, analysed and reviewed, how it is then presented to the next person will vary according to the job, nature and attributes of the target. A statistical manager will produce tables of information but present charts to their managers. Marketing will take sales information and present it in the form of proposals to managers, company directors take all the information about values and present it to share holders in the form of finished analysis and reports. There are many forms of presentation as there are different client and audience needs.</a:t>
            </a:r>
          </a:p>
          <a:p>
            <a:r>
              <a:rPr lang="en-GB" sz="1400" b="1" dirty="0"/>
              <a:t>Task </a:t>
            </a:r>
            <a:r>
              <a:rPr lang="en-GB" sz="1400" b="1" dirty="0" smtClean="0"/>
              <a:t>10 </a:t>
            </a:r>
            <a:r>
              <a:rPr lang="en-GB" sz="1400" b="1" dirty="0"/>
              <a:t>- </a:t>
            </a:r>
            <a:r>
              <a:rPr lang="en-GB" sz="1400" b="1" dirty="0" smtClean="0"/>
              <a:t>P1.6 </a:t>
            </a:r>
            <a:r>
              <a:rPr lang="en-GB" sz="1400" b="1" dirty="0"/>
              <a:t>- </a:t>
            </a:r>
            <a:r>
              <a:rPr lang="en-GB" sz="1400" dirty="0"/>
              <a:t>Describe the features of </a:t>
            </a:r>
            <a:r>
              <a:rPr lang="en-GB" sz="1400" dirty="0" smtClean="0"/>
              <a:t>Data Handling and Management.</a:t>
            </a:r>
            <a:endParaRPr lang="en-GB" sz="1400" dirty="0"/>
          </a:p>
          <a:p>
            <a:r>
              <a:rPr lang="en-GB" sz="1400" b="1" dirty="0"/>
              <a:t>Task </a:t>
            </a:r>
            <a:r>
              <a:rPr lang="en-GB" sz="1400" b="1" dirty="0" smtClean="0"/>
              <a:t>11 </a:t>
            </a:r>
            <a:r>
              <a:rPr lang="en-GB" sz="1400" b="1" dirty="0"/>
              <a:t>– </a:t>
            </a:r>
            <a:r>
              <a:rPr lang="en-GB" sz="1400" b="1" dirty="0" smtClean="0"/>
              <a:t>P1.6 </a:t>
            </a:r>
            <a:r>
              <a:rPr lang="en-GB" sz="1400" dirty="0"/>
              <a:t>– For your chosen company describe the </a:t>
            </a:r>
            <a:r>
              <a:rPr lang="en-GB" sz="1400" dirty="0" smtClean="0"/>
              <a:t>how they handle data from various sources </a:t>
            </a:r>
            <a:r>
              <a:rPr lang="en-GB" sz="1400" dirty="0"/>
              <a:t>with evidenced examples</a:t>
            </a:r>
            <a:r>
              <a:rPr lang="en-GB" sz="1400" dirty="0" smtClean="0"/>
              <a:t>.</a:t>
            </a:r>
            <a:endParaRPr lang="en-GB" sz="1400" dirty="0"/>
          </a:p>
        </p:txBody>
      </p:sp>
      <p:sp>
        <p:nvSpPr>
          <p:cNvPr id="3" name="Title 2"/>
          <p:cNvSpPr>
            <a:spLocks noGrp="1"/>
          </p:cNvSpPr>
          <p:nvPr>
            <p:ph type="title"/>
          </p:nvPr>
        </p:nvSpPr>
        <p:spPr>
          <a:xfrm>
            <a:off x="457200" y="116632"/>
            <a:ext cx="8229600" cy="850106"/>
          </a:xfrm>
        </p:spPr>
        <p:txBody>
          <a:bodyPr>
            <a:normAutofit/>
          </a:bodyPr>
          <a:lstStyle/>
          <a:p>
            <a:r>
              <a:rPr lang="en-GB" dirty="0" smtClean="0"/>
              <a:t>P1.6 – Handling of Information</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3014961716"/>
              </p:ext>
            </p:extLst>
          </p:nvPr>
        </p:nvGraphicFramePr>
        <p:xfrm>
          <a:off x="683567" y="5771728"/>
          <a:ext cx="7848873" cy="609600"/>
        </p:xfrm>
        <a:graphic>
          <a:graphicData uri="http://schemas.openxmlformats.org/drawingml/2006/table">
            <a:tbl>
              <a:tblPr firstRow="1" bandRow="1">
                <a:tableStyleId>{5C22544A-7EE6-4342-B048-85BDC9FD1C3A}</a:tableStyleId>
              </a:tblPr>
              <a:tblGrid>
                <a:gridCol w="2616291"/>
                <a:gridCol w="1992221"/>
                <a:gridCol w="3240361"/>
              </a:tblGrid>
              <a:tr h="288032">
                <a:tc gridSpan="2">
                  <a:txBody>
                    <a:bodyPr/>
                    <a:lstStyle/>
                    <a:p>
                      <a:pPr algn="ctr"/>
                      <a:r>
                        <a:rPr lang="en-GB" sz="1400" b="1" dirty="0" smtClean="0"/>
                        <a:t>Collection and Storage</a:t>
                      </a:r>
                      <a:endParaRPr lang="en-GB" sz="1400" b="1" dirty="0"/>
                    </a:p>
                  </a:txBody>
                  <a:tcPr/>
                </a:tc>
                <a:tc hMerge="1">
                  <a:txBody>
                    <a:bodyPr/>
                    <a:lstStyle/>
                    <a:p>
                      <a:endParaRPr lang="en-GB" dirty="0"/>
                    </a:p>
                  </a:txBody>
                  <a:tcPr/>
                </a:tc>
                <a:tc>
                  <a:txBody>
                    <a:bodyPr/>
                    <a:lstStyle/>
                    <a:p>
                      <a:pPr algn="ctr"/>
                      <a:r>
                        <a:rPr lang="en-GB" sz="1400" b="1" dirty="0" smtClean="0"/>
                        <a:t>Manipulation</a:t>
                      </a:r>
                      <a:endParaRPr lang="en-GB" sz="1400" b="1" dirty="0"/>
                    </a:p>
                  </a:txBody>
                  <a:tcPr/>
                </a:tc>
              </a:tr>
              <a:tr h="288032">
                <a:tc>
                  <a:txBody>
                    <a:bodyPr/>
                    <a:lstStyle/>
                    <a:p>
                      <a:pPr algn="ctr"/>
                      <a:r>
                        <a:rPr lang="en-GB" sz="1400" b="1" dirty="0" smtClean="0"/>
                        <a:t>Retrieval</a:t>
                      </a:r>
                      <a:endParaRPr lang="en-GB" sz="1400" b="1" dirty="0"/>
                    </a:p>
                  </a:txBody>
                  <a:tcPr/>
                </a:tc>
                <a:tc>
                  <a:txBody>
                    <a:bodyPr/>
                    <a:lstStyle/>
                    <a:p>
                      <a:pPr algn="ctr"/>
                      <a:r>
                        <a:rPr lang="en-GB" sz="1400" b="1" dirty="0" smtClean="0"/>
                        <a:t>Analysis</a:t>
                      </a:r>
                      <a:endParaRPr lang="en-GB" sz="1400" b="1" dirty="0"/>
                    </a:p>
                  </a:txBody>
                  <a:tcPr/>
                </a:tc>
                <a:tc>
                  <a:txBody>
                    <a:bodyPr/>
                    <a:lstStyle/>
                    <a:p>
                      <a:pPr algn="ctr"/>
                      <a:r>
                        <a:rPr lang="en-GB" sz="1400" b="1" dirty="0" smtClean="0"/>
                        <a:t>Presentation</a:t>
                      </a:r>
                      <a:endParaRPr lang="en-GB" sz="1400" b="1" dirty="0"/>
                    </a:p>
                  </a:txBody>
                  <a:tcPr/>
                </a:tc>
              </a:tr>
            </a:tbl>
          </a:graphicData>
        </a:graphic>
      </p:graphicFrame>
    </p:spTree>
    <p:extLst>
      <p:ext uri="{BB962C8B-B14F-4D97-AF65-F5344CB8AC3E}">
        <p14:creationId xmlns:p14="http://schemas.microsoft.com/office/powerpoint/2010/main" val="11151310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184576"/>
          </a:xfrm>
        </p:spPr>
        <p:txBody>
          <a:bodyPr numCol="1">
            <a:noAutofit/>
          </a:bodyPr>
          <a:lstStyle/>
          <a:p>
            <a:pPr marL="109728" indent="0">
              <a:buNone/>
            </a:pPr>
            <a:r>
              <a:rPr lang="en-GB" sz="1400" dirty="0" smtClean="0"/>
              <a:t>The Standard of information used within a company is important, a lot of information from an unreliable source is useless, detracting, whereas a small amount of information from a reliable source, or a valid source, could be invaluable to a company’s finances and legal status. </a:t>
            </a:r>
          </a:p>
          <a:p>
            <a:r>
              <a:rPr lang="en-GB" sz="1400" b="1" dirty="0" smtClean="0"/>
              <a:t>Reliability of data sources</a:t>
            </a:r>
            <a:r>
              <a:rPr lang="en-GB" sz="1400" dirty="0" smtClean="0"/>
              <a:t> – Companies get into the habit of using the same sources of information, Schools look at previous schools, Businesses use references, other companies use Ombudsmen to source their information. A reliable source is a company who supplies on time, in tact, detailed and useful information. There are no rules, news sources get it wrong sometimes.</a:t>
            </a:r>
          </a:p>
          <a:p>
            <a:r>
              <a:rPr lang="en-GB" sz="1400" dirty="0" smtClean="0"/>
              <a:t>Source reliability sometimes comes down to first hand or second hand sources, primary or secondary, companies tend to limit down the possible risks by verifying sources. In standard journalism like Television it is the policy to use three reliable sources before a news article goes on the air. In printed materials from university quoted sources tend to be Primary.</a:t>
            </a:r>
          </a:p>
          <a:p>
            <a:r>
              <a:rPr lang="en-GB" sz="1400" b="1" dirty="0" smtClean="0"/>
              <a:t>Validity</a:t>
            </a:r>
            <a:r>
              <a:rPr lang="en-GB" sz="1400" dirty="0" smtClean="0"/>
              <a:t> – Unlike reliability which is a matter of opinion, validity means verified sources. Just because the user trusts the sources (reliable) it might not be the best source for the material, it might lack qualification, it might lack detail</a:t>
            </a:r>
            <a:r>
              <a:rPr lang="en-GB" sz="1400" dirty="0"/>
              <a:t>. </a:t>
            </a:r>
            <a:r>
              <a:rPr lang="en-GB" sz="1400" dirty="0" smtClean="0"/>
              <a:t>Some people </a:t>
            </a:r>
            <a:r>
              <a:rPr lang="en-GB" sz="1400" dirty="0"/>
              <a:t>see Wikipedia as a reliable source because a lot of people have read it and corrected it but not as a valid one. If a user can change the information through opinion then it is no longer </a:t>
            </a:r>
            <a:r>
              <a:rPr lang="en-GB" sz="1400" dirty="0" smtClean="0"/>
              <a:t>valid</a:t>
            </a:r>
            <a:r>
              <a:rPr lang="en-GB" sz="1400" dirty="0"/>
              <a:t> </a:t>
            </a:r>
            <a:r>
              <a:rPr lang="en-GB" sz="1400" dirty="0" smtClean="0"/>
              <a:t>and Wiki is an opinion based site.</a:t>
            </a:r>
          </a:p>
          <a:p>
            <a:r>
              <a:rPr lang="en-GB" sz="1400" dirty="0" smtClean="0"/>
              <a:t>For website sources companies </a:t>
            </a:r>
            <a:r>
              <a:rPr lang="en-GB" sz="1400" dirty="0"/>
              <a:t>like </a:t>
            </a:r>
            <a:r>
              <a:rPr lang="en-GB" sz="1400" dirty="0">
                <a:hlinkClick r:id="rId2"/>
              </a:rPr>
              <a:t>http://whois.domaintools.com</a:t>
            </a:r>
            <a:r>
              <a:rPr lang="en-GB" sz="1400" dirty="0" smtClean="0">
                <a:hlinkClick r:id="rId2"/>
              </a:rPr>
              <a:t>/</a:t>
            </a:r>
            <a:r>
              <a:rPr lang="en-GB" sz="1400" dirty="0" smtClean="0"/>
              <a:t> verifies the validity of a site, age, hits, links, </a:t>
            </a:r>
            <a:r>
              <a:rPr lang="en-GB" sz="1400" dirty="0" err="1" smtClean="0"/>
              <a:t>Dmoz</a:t>
            </a:r>
            <a:r>
              <a:rPr lang="en-GB" sz="1400" dirty="0" smtClean="0"/>
              <a:t> and Yahoo counts etc. but this is still down to the user to confirm that the information on the site is the best information for the purpose.</a:t>
            </a:r>
          </a:p>
        </p:txBody>
      </p:sp>
      <p:sp>
        <p:nvSpPr>
          <p:cNvPr id="3" name="Title 2"/>
          <p:cNvSpPr>
            <a:spLocks noGrp="1"/>
          </p:cNvSpPr>
          <p:nvPr>
            <p:ph type="title"/>
          </p:nvPr>
        </p:nvSpPr>
        <p:spPr>
          <a:xfrm>
            <a:off x="457200" y="116632"/>
            <a:ext cx="8229600" cy="850106"/>
          </a:xfrm>
        </p:spPr>
        <p:txBody>
          <a:bodyPr>
            <a:normAutofit/>
          </a:bodyPr>
          <a:lstStyle/>
          <a:p>
            <a:r>
              <a:rPr lang="en-GB" dirty="0" smtClean="0"/>
              <a:t>P2.1 – Standard of Information</a:t>
            </a:r>
            <a:endParaRPr lang="en-GB" dirty="0"/>
          </a:p>
        </p:txBody>
      </p:sp>
    </p:spTree>
    <p:extLst>
      <p:ext uri="{BB962C8B-B14F-4D97-AF65-F5344CB8AC3E}">
        <p14:creationId xmlns:p14="http://schemas.microsoft.com/office/powerpoint/2010/main" val="4841923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052736"/>
            <a:ext cx="8568952" cy="5472608"/>
          </a:xfrm>
        </p:spPr>
        <p:txBody>
          <a:bodyPr>
            <a:noAutofit/>
          </a:bodyPr>
          <a:lstStyle/>
          <a:p>
            <a:r>
              <a:rPr lang="en-GB" sz="1600" dirty="0" smtClean="0"/>
              <a:t>Learners </a:t>
            </a:r>
            <a:r>
              <a:rPr lang="en-GB" sz="1600" dirty="0"/>
              <a:t>should then be involved in discussion and exercises to specify the information characteristics for the following: </a:t>
            </a:r>
          </a:p>
          <a:p>
            <a:pPr lvl="1"/>
            <a:r>
              <a:rPr lang="en-GB" sz="1600" dirty="0" smtClean="0"/>
              <a:t>reliability </a:t>
            </a:r>
            <a:r>
              <a:rPr lang="en-GB" sz="1600" dirty="0"/>
              <a:t>of data sources </a:t>
            </a:r>
          </a:p>
          <a:p>
            <a:pPr lvl="1"/>
            <a:r>
              <a:rPr lang="en-GB" sz="1600" dirty="0" smtClean="0"/>
              <a:t>validity </a:t>
            </a:r>
            <a:endParaRPr lang="en-GB" sz="1600" dirty="0"/>
          </a:p>
          <a:p>
            <a:pPr lvl="1"/>
            <a:r>
              <a:rPr lang="en-GB" sz="1600" dirty="0" smtClean="0"/>
              <a:t>relevance </a:t>
            </a:r>
            <a:endParaRPr lang="en-GB" sz="1600" dirty="0"/>
          </a:p>
          <a:p>
            <a:pPr lvl="1"/>
            <a:r>
              <a:rPr lang="en-GB" sz="1600" dirty="0" smtClean="0"/>
              <a:t>time </a:t>
            </a:r>
            <a:r>
              <a:rPr lang="en-GB" sz="1600" dirty="0"/>
              <a:t>frame </a:t>
            </a:r>
          </a:p>
          <a:p>
            <a:pPr lvl="1"/>
            <a:r>
              <a:rPr lang="en-GB" sz="1600" dirty="0" smtClean="0"/>
              <a:t>accessible </a:t>
            </a:r>
            <a:endParaRPr lang="en-GB" sz="1600" dirty="0"/>
          </a:p>
          <a:p>
            <a:pPr lvl="1"/>
            <a:r>
              <a:rPr lang="en-GB" sz="1600" dirty="0" smtClean="0"/>
              <a:t>quality </a:t>
            </a:r>
            <a:endParaRPr lang="en-GB" sz="1600" dirty="0"/>
          </a:p>
          <a:p>
            <a:pPr lvl="1"/>
            <a:r>
              <a:rPr lang="en-GB" sz="1600" dirty="0" smtClean="0"/>
              <a:t>cost-effective </a:t>
            </a:r>
            <a:endParaRPr lang="en-GB" sz="1600" dirty="0"/>
          </a:p>
          <a:p>
            <a:pPr lvl="1"/>
            <a:r>
              <a:rPr lang="en-GB" sz="1600" dirty="0" smtClean="0"/>
              <a:t>level </a:t>
            </a:r>
            <a:r>
              <a:rPr lang="en-GB" sz="1600" dirty="0"/>
              <a:t>of source </a:t>
            </a:r>
          </a:p>
          <a:p>
            <a:pPr lvl="1"/>
            <a:r>
              <a:rPr lang="en-GB" sz="1600" dirty="0" smtClean="0"/>
              <a:t>understandable </a:t>
            </a:r>
            <a:r>
              <a:rPr lang="en-GB" sz="1600" dirty="0"/>
              <a:t>by the user. </a:t>
            </a:r>
          </a:p>
          <a:p>
            <a:r>
              <a:rPr lang="en-GB" sz="1600" dirty="0"/>
              <a:t>Learners can be assessed for knowledge and understanding using a quiz giving scenarios and using a voting scheme. </a:t>
            </a:r>
          </a:p>
          <a:p>
            <a:r>
              <a:rPr lang="en-GB" sz="1600" dirty="0"/>
              <a:t>Learners must then focus on an organisation and identify the types of internal or external information which flows in and out of it and samples should be prepared by the tutor for the activity. Organisations are broken down into many departments and the categories of information from each is another consideration and learners will need to be made aware of organisational structures to enable them to understand the categories information contained within those departments as well as their functions. </a:t>
            </a:r>
            <a:endParaRPr lang="en-GB" sz="1600" dirty="0">
              <a:latin typeface="Calibri" pitchFamily="34" charset="0"/>
            </a:endParaRPr>
          </a:p>
        </p:txBody>
      </p:sp>
      <p:sp>
        <p:nvSpPr>
          <p:cNvPr id="3" name="Title 2"/>
          <p:cNvSpPr>
            <a:spLocks noGrp="1"/>
          </p:cNvSpPr>
          <p:nvPr>
            <p:ph type="title"/>
          </p:nvPr>
        </p:nvSpPr>
        <p:spPr>
          <a:xfrm>
            <a:off x="457200" y="274638"/>
            <a:ext cx="8229600" cy="778098"/>
          </a:xfrm>
        </p:spPr>
        <p:txBody>
          <a:bodyPr/>
          <a:lstStyle/>
          <a:p>
            <a:r>
              <a:rPr lang="en-GB" dirty="0" smtClean="0"/>
              <a:t>LO1 - Scenario</a:t>
            </a:r>
            <a:endParaRPr lang="en-GB"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184576"/>
          </a:xfrm>
        </p:spPr>
        <p:txBody>
          <a:bodyPr numCol="1">
            <a:noAutofit/>
          </a:bodyPr>
          <a:lstStyle/>
          <a:p>
            <a:r>
              <a:rPr lang="en-GB" sz="1600" b="1" dirty="0" smtClean="0"/>
              <a:t>Relevance</a:t>
            </a:r>
            <a:r>
              <a:rPr lang="en-GB" sz="1600" dirty="0" smtClean="0"/>
              <a:t> – Information overkill, having too much information that gets in the way of relating what needs to be said. The Data Protect Act stops companies from gathering too much irrelevant information for a purpose but does not stop a company from using too much irrelevant information to tell the customer what they need to know. Companies prefer to have the answer asked rather than additional information. This is the reason Secondary companies are hired to do market research, they come ba</a:t>
            </a:r>
            <a:r>
              <a:rPr lang="en-GB" sz="1600" dirty="0"/>
              <a:t>ck with the answers, not more questions. </a:t>
            </a:r>
            <a:endParaRPr lang="en-GB" sz="1600" dirty="0" smtClean="0"/>
          </a:p>
          <a:p>
            <a:r>
              <a:rPr lang="en-GB" sz="1600" dirty="0" smtClean="0"/>
              <a:t>Similarly the amount of information given to the customer is related to the relevance of the information. We buy our mobiles knowing what pixel depth it is, memory capacity, response speed and video transfer rate but we will only care about one of these, the one that made us buy the phone.  </a:t>
            </a:r>
          </a:p>
          <a:p>
            <a:r>
              <a:rPr lang="en-GB" sz="1600" b="1" dirty="0" smtClean="0"/>
              <a:t>Time </a:t>
            </a:r>
            <a:r>
              <a:rPr lang="en-GB" sz="1600" b="1" dirty="0"/>
              <a:t>frame </a:t>
            </a:r>
            <a:r>
              <a:rPr lang="en-GB" sz="1600" dirty="0" smtClean="0"/>
              <a:t>-  How long information is relevant for is down to the need for the information and the content of the information. Schools need to keep </a:t>
            </a:r>
            <a:r>
              <a:rPr lang="en-GB" sz="1600" dirty="0"/>
              <a:t>student </a:t>
            </a:r>
            <a:r>
              <a:rPr lang="en-GB" sz="1600" dirty="0" smtClean="0"/>
              <a:t>information </a:t>
            </a:r>
            <a:r>
              <a:rPr lang="en-GB" sz="1600" dirty="0"/>
              <a:t>up to three years after they have left but Apple only need to know what you liked about the iPhone </a:t>
            </a:r>
            <a:r>
              <a:rPr lang="en-GB" sz="1600" dirty="0" smtClean="0"/>
              <a:t>3 up to 3 months after the i{Phone 4 came out. Likes change according to the user, age does not change more than once a year. All information is relevant for the period of the informational needs, and by law companies need to lose that information when it is no longer time relevant.</a:t>
            </a:r>
          </a:p>
          <a:p>
            <a:r>
              <a:rPr lang="en-GB" sz="1600" dirty="0" smtClean="0"/>
              <a:t>At the end of the day companies get to decide if the time frame has passed for the usefulness of the information.</a:t>
            </a:r>
          </a:p>
        </p:txBody>
      </p:sp>
      <p:sp>
        <p:nvSpPr>
          <p:cNvPr id="3" name="Title 2"/>
          <p:cNvSpPr>
            <a:spLocks noGrp="1"/>
          </p:cNvSpPr>
          <p:nvPr>
            <p:ph type="title"/>
          </p:nvPr>
        </p:nvSpPr>
        <p:spPr>
          <a:xfrm>
            <a:off x="457200" y="116632"/>
            <a:ext cx="8229600" cy="850106"/>
          </a:xfrm>
        </p:spPr>
        <p:txBody>
          <a:bodyPr>
            <a:normAutofit/>
          </a:bodyPr>
          <a:lstStyle/>
          <a:p>
            <a:r>
              <a:rPr lang="en-GB" dirty="0" smtClean="0"/>
              <a:t>P2.1 – Standard of Information</a:t>
            </a:r>
            <a:endParaRPr lang="en-GB" dirty="0"/>
          </a:p>
        </p:txBody>
      </p:sp>
    </p:spTree>
    <p:extLst>
      <p:ext uri="{BB962C8B-B14F-4D97-AF65-F5344CB8AC3E}">
        <p14:creationId xmlns:p14="http://schemas.microsoft.com/office/powerpoint/2010/main" val="350674827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184576"/>
          </a:xfrm>
        </p:spPr>
        <p:txBody>
          <a:bodyPr numCol="1">
            <a:noAutofit/>
          </a:bodyPr>
          <a:lstStyle/>
          <a:p>
            <a:r>
              <a:rPr lang="en-GB" sz="1400" b="1" dirty="0" smtClean="0"/>
              <a:t>Accessible</a:t>
            </a:r>
            <a:r>
              <a:rPr lang="en-GB" sz="1400" dirty="0" smtClean="0"/>
              <a:t> – How accessible the in formation is can restrict a company from using it. The Census takes place every 10 years, the information within it will change daily, access to more up to date information related to the census can take time and needs to be funded privately. For every piece of informational need there is, there will be a company who supplies it or one who has already sought it. For some companies accessible can mean financial, if they cannot afford it then they will do without it. Other restrictions in terms of access can include:</a:t>
            </a:r>
          </a:p>
          <a:p>
            <a:pPr lvl="1"/>
            <a:r>
              <a:rPr lang="en-GB" sz="1400" dirty="0" smtClean="0"/>
              <a:t>Legal reasons – There might be copyright, an injunction, restricted to another country, security restricted.</a:t>
            </a:r>
          </a:p>
          <a:p>
            <a:pPr lvl="1"/>
            <a:r>
              <a:rPr lang="en-GB" sz="1400" dirty="0" smtClean="0"/>
              <a:t>Financial – might cost too much, might be a charge on use, might involve using too many staff to get the information or an external company to source it.</a:t>
            </a:r>
          </a:p>
          <a:p>
            <a:pPr lvl="1"/>
            <a:r>
              <a:rPr lang="en-GB" sz="1400" dirty="0" smtClean="0"/>
              <a:t>Time restricted – not supplied in time like a company report, not available to the new tax year, in the process of updating</a:t>
            </a:r>
          </a:p>
          <a:p>
            <a:pPr lvl="1"/>
            <a:r>
              <a:rPr lang="en-GB" sz="1400" dirty="0" smtClean="0"/>
              <a:t>Too Personal – under the Data protection Act, contains sensitive information, not the kind of thing to ask</a:t>
            </a:r>
          </a:p>
          <a:p>
            <a:r>
              <a:rPr lang="en-GB" sz="1400" b="1" dirty="0" smtClean="0"/>
              <a:t>Quality</a:t>
            </a:r>
            <a:r>
              <a:rPr lang="en-GB" sz="1400" dirty="0" smtClean="0"/>
              <a:t> – In terms of information gathering the quality of the information is as important as time or relevance. Companies need the most up to date, most relevant and valid information, these all add up to quality as well as the right information, using the right data, gathered and worked out ion the right method, formulated and analysed. For a school we would expect all the information from previous schools from attendance to behaviour, grades sporting achievement, family information to learning needs. There is a lot of information in there about each student and all useful to someone.</a:t>
            </a:r>
          </a:p>
          <a:p>
            <a:r>
              <a:rPr lang="en-GB" sz="1400" dirty="0" smtClean="0"/>
              <a:t>Quality of information for a school comes down to conciseness, compatibility, depth, structure and consistency. For companies this might also include accuracy, detail, relationships between information and industry relation.</a:t>
            </a:r>
          </a:p>
        </p:txBody>
      </p:sp>
      <p:sp>
        <p:nvSpPr>
          <p:cNvPr id="3" name="Title 2"/>
          <p:cNvSpPr>
            <a:spLocks noGrp="1"/>
          </p:cNvSpPr>
          <p:nvPr>
            <p:ph type="title"/>
          </p:nvPr>
        </p:nvSpPr>
        <p:spPr>
          <a:xfrm>
            <a:off x="457200" y="274638"/>
            <a:ext cx="8229600" cy="850106"/>
          </a:xfrm>
        </p:spPr>
        <p:txBody>
          <a:bodyPr>
            <a:normAutofit/>
          </a:bodyPr>
          <a:lstStyle/>
          <a:p>
            <a:r>
              <a:rPr lang="en-GB" dirty="0" smtClean="0"/>
              <a:t>P2.1 – Standard of Information</a:t>
            </a:r>
            <a:endParaRPr lang="en-GB" dirty="0"/>
          </a:p>
        </p:txBody>
      </p:sp>
    </p:spTree>
    <p:extLst>
      <p:ext uri="{BB962C8B-B14F-4D97-AF65-F5344CB8AC3E}">
        <p14:creationId xmlns:p14="http://schemas.microsoft.com/office/powerpoint/2010/main" val="25208219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184576"/>
          </a:xfrm>
        </p:spPr>
        <p:txBody>
          <a:bodyPr numCol="1">
            <a:noAutofit/>
          </a:bodyPr>
          <a:lstStyle/>
          <a:p>
            <a:r>
              <a:rPr lang="en-GB" sz="1300" b="1" dirty="0" smtClean="0"/>
              <a:t>Cost-effective</a:t>
            </a:r>
            <a:r>
              <a:rPr lang="en-GB" sz="1300" dirty="0" smtClean="0"/>
              <a:t> – You get what you pay for,  this is true for information as well, the quality and standard of the information is down to cost. Census information is free, local government information, certain statistics are free, everything else costs. Companies work to a deadline and settle for the information they have if time is running out. Companies set aside a budget for information gathering and manipulation, every department works within that budget, Online surveys are free, computers can gather the results and draw comparisons for free, they can be linked so all opinions on qualitative data is stored separately for free but this still does not make it the best way to gather information. Companies choose their data gathering tools for different reasons, cost is one of the larger more deliberate reasons.</a:t>
            </a:r>
          </a:p>
          <a:p>
            <a:r>
              <a:rPr lang="en-GB" sz="1300" b="1" dirty="0" smtClean="0"/>
              <a:t>Appropriate</a:t>
            </a:r>
            <a:r>
              <a:rPr lang="en-GB" sz="1300" dirty="0" smtClean="0"/>
              <a:t> – They say they 49.99% of all adults are taller than average. They say that 22% of all statistics are made up, just like this one. Surveys on the street are rushed, people rarely like being stopped on the street to answer questions for they give false results to get through it. The solution is to ask more people, if 1 person in 10 lies that is 10%, if 25 in 1000 like that is 2.5%. If the method of data collection requires 100 responses then this will give a more accurate response. Similarly if a survey is asking about shopping habits and is done at 9.30 on a Tuesday morning, responses can be influenced, this is signing on day when there are more unemployed people around to throw out the results. Asking about IT skills in an online survey means the user will already have some skills already to be on the computer filling it out. The appropriateness of the timing, the location, the kind of data responses all can have an impact on the data gathering.</a:t>
            </a:r>
          </a:p>
          <a:p>
            <a:r>
              <a:rPr lang="en-GB" sz="1300" b="1" dirty="0" smtClean="0"/>
              <a:t>Task 12 – P2.1 - </a:t>
            </a:r>
            <a:r>
              <a:rPr lang="en-GB" sz="1300" dirty="0"/>
              <a:t>Describe the </a:t>
            </a:r>
            <a:r>
              <a:rPr lang="en-GB" sz="1300" dirty="0" smtClean="0"/>
              <a:t>variance in the Standard of Information gathering.</a:t>
            </a:r>
            <a:endParaRPr lang="en-GB" sz="1300" dirty="0"/>
          </a:p>
          <a:p>
            <a:r>
              <a:rPr lang="en-GB" sz="1300" b="1" dirty="0"/>
              <a:t>Task </a:t>
            </a:r>
            <a:r>
              <a:rPr lang="en-GB" sz="1300" b="1" dirty="0" smtClean="0"/>
              <a:t>13 </a:t>
            </a:r>
            <a:r>
              <a:rPr lang="en-GB" sz="1300" b="1" dirty="0"/>
              <a:t>– </a:t>
            </a:r>
            <a:r>
              <a:rPr lang="en-GB" sz="1300" b="1" dirty="0" smtClean="0"/>
              <a:t>P2.1 </a:t>
            </a:r>
            <a:r>
              <a:rPr lang="en-GB" sz="1300" dirty="0"/>
              <a:t>– For your chosen company describe the how they </a:t>
            </a:r>
            <a:r>
              <a:rPr lang="en-GB" sz="1300" dirty="0" smtClean="0"/>
              <a:t>benefit from Standards awareness in Data Gathering </a:t>
            </a:r>
            <a:r>
              <a:rPr lang="en-GB" sz="1300" dirty="0"/>
              <a:t>with evidenced examples</a:t>
            </a:r>
            <a:r>
              <a:rPr lang="en-GB" sz="1300" dirty="0" smtClean="0"/>
              <a:t>.</a:t>
            </a:r>
            <a:endParaRPr lang="en-GB" sz="1300" dirty="0">
              <a:latin typeface="Calibri" pitchFamily="34" charset="0"/>
            </a:endParaRPr>
          </a:p>
          <a:p>
            <a:endParaRPr lang="en-GB" sz="1300" dirty="0"/>
          </a:p>
        </p:txBody>
      </p:sp>
      <p:sp>
        <p:nvSpPr>
          <p:cNvPr id="3" name="Title 2"/>
          <p:cNvSpPr>
            <a:spLocks noGrp="1"/>
          </p:cNvSpPr>
          <p:nvPr>
            <p:ph type="title"/>
          </p:nvPr>
        </p:nvSpPr>
        <p:spPr>
          <a:xfrm>
            <a:off x="590872" y="202630"/>
            <a:ext cx="8229600" cy="850106"/>
          </a:xfrm>
        </p:spPr>
        <p:txBody>
          <a:bodyPr>
            <a:normAutofit/>
          </a:bodyPr>
          <a:lstStyle/>
          <a:p>
            <a:r>
              <a:rPr lang="en-GB" dirty="0" smtClean="0"/>
              <a:t>P2.1 – Standard of Information</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743158820"/>
              </p:ext>
            </p:extLst>
          </p:nvPr>
        </p:nvGraphicFramePr>
        <p:xfrm>
          <a:off x="611560" y="5733256"/>
          <a:ext cx="8208912" cy="609600"/>
        </p:xfrm>
        <a:graphic>
          <a:graphicData uri="http://schemas.openxmlformats.org/drawingml/2006/table">
            <a:tbl>
              <a:tblPr firstRow="1" bandRow="1">
                <a:tableStyleId>{5C22544A-7EE6-4342-B048-85BDC9FD1C3A}</a:tableStyleId>
              </a:tblPr>
              <a:tblGrid>
                <a:gridCol w="2736304"/>
                <a:gridCol w="2736304"/>
                <a:gridCol w="2736304"/>
              </a:tblGrid>
              <a:tr h="216024">
                <a:tc>
                  <a:txBody>
                    <a:bodyPr/>
                    <a:lstStyle/>
                    <a:p>
                      <a:pPr algn="ctr"/>
                      <a:r>
                        <a:rPr lang="en-GB" sz="1400" b="1" dirty="0" smtClean="0"/>
                        <a:t>Relevance</a:t>
                      </a:r>
                      <a:endParaRPr lang="en-GB" sz="1400" b="1" dirty="0"/>
                    </a:p>
                  </a:txBody>
                  <a:tcPr/>
                </a:tc>
                <a:tc>
                  <a:txBody>
                    <a:bodyPr/>
                    <a:lstStyle/>
                    <a:p>
                      <a:pPr algn="ctr"/>
                      <a:r>
                        <a:rPr lang="en-GB" sz="1400" b="1" dirty="0" smtClean="0"/>
                        <a:t>Time Frame</a:t>
                      </a:r>
                      <a:endParaRPr lang="en-GB" sz="1400" b="1" dirty="0"/>
                    </a:p>
                  </a:txBody>
                  <a:tcPr/>
                </a:tc>
                <a:tc>
                  <a:txBody>
                    <a:bodyPr/>
                    <a:lstStyle/>
                    <a:p>
                      <a:pPr algn="ctr"/>
                      <a:r>
                        <a:rPr lang="en-GB" sz="1400" b="1" dirty="0" smtClean="0"/>
                        <a:t>Accessible</a:t>
                      </a:r>
                      <a:endParaRPr lang="en-GB" sz="1400" b="1" dirty="0"/>
                    </a:p>
                  </a:txBody>
                  <a:tcPr/>
                </a:tc>
              </a:tr>
              <a:tr h="216024">
                <a:tc>
                  <a:txBody>
                    <a:bodyPr/>
                    <a:lstStyle/>
                    <a:p>
                      <a:pPr algn="ctr"/>
                      <a:r>
                        <a:rPr lang="en-GB" sz="1400" b="1" dirty="0" smtClean="0"/>
                        <a:t>Quality</a:t>
                      </a:r>
                      <a:endParaRPr lang="en-GB" sz="1400" b="1" dirty="0"/>
                    </a:p>
                  </a:txBody>
                  <a:tcPr/>
                </a:tc>
                <a:tc>
                  <a:txBody>
                    <a:bodyPr/>
                    <a:lstStyle/>
                    <a:p>
                      <a:pPr algn="ctr"/>
                      <a:r>
                        <a:rPr lang="en-GB" sz="1400" b="1" dirty="0" smtClean="0"/>
                        <a:t>Cost-Effective</a:t>
                      </a:r>
                      <a:endParaRPr lang="en-GB" sz="1400" b="1" dirty="0"/>
                    </a:p>
                  </a:txBody>
                  <a:tcPr/>
                </a:tc>
                <a:tc>
                  <a:txBody>
                    <a:bodyPr/>
                    <a:lstStyle/>
                    <a:p>
                      <a:pPr algn="ctr"/>
                      <a:r>
                        <a:rPr lang="en-GB" sz="1400" b="1" dirty="0" smtClean="0"/>
                        <a:t>Appropriate</a:t>
                      </a:r>
                      <a:endParaRPr lang="en-GB" sz="1400" b="1" dirty="0"/>
                    </a:p>
                  </a:txBody>
                  <a:tcPr/>
                </a:tc>
              </a:tr>
            </a:tbl>
          </a:graphicData>
        </a:graphic>
      </p:graphicFrame>
    </p:spTree>
    <p:extLst>
      <p:ext uri="{BB962C8B-B14F-4D97-AF65-F5344CB8AC3E}">
        <p14:creationId xmlns:p14="http://schemas.microsoft.com/office/powerpoint/2010/main" val="232411815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84976" cy="5544616"/>
          </a:xfrm>
        </p:spPr>
        <p:txBody>
          <a:bodyPr>
            <a:noAutofit/>
          </a:bodyPr>
          <a:lstStyle/>
          <a:p>
            <a:pPr marL="0" indent="0">
              <a:spcBef>
                <a:spcPts val="0"/>
              </a:spcBef>
              <a:buNone/>
              <a:tabLst>
                <a:tab pos="1346200" algn="l"/>
              </a:tabLst>
            </a:pPr>
            <a:r>
              <a:rPr lang="en-GB" sz="1600" b="1" dirty="0" smtClean="0">
                <a:latin typeface="Arial" pitchFamily="34" charset="0"/>
                <a:cs typeface="Arial" pitchFamily="34" charset="0"/>
              </a:rPr>
              <a:t>Task 1 – P1.1</a:t>
            </a:r>
            <a:r>
              <a:rPr lang="en-GB" sz="1600" dirty="0" smtClean="0">
                <a:latin typeface="Arial" pitchFamily="34" charset="0"/>
                <a:cs typeface="Arial" pitchFamily="34" charset="0"/>
              </a:rPr>
              <a:t> </a:t>
            </a:r>
            <a:r>
              <a:rPr lang="en-GB" sz="1600" dirty="0">
                <a:latin typeface="Arial" pitchFamily="34" charset="0"/>
                <a:cs typeface="Arial" pitchFamily="34" charset="0"/>
              </a:rPr>
              <a:t>- Explain the different definitions for the </a:t>
            </a:r>
            <a:r>
              <a:rPr lang="en-GB" sz="1600" b="1" dirty="0">
                <a:latin typeface="Arial" pitchFamily="34" charset="0"/>
                <a:cs typeface="Arial" pitchFamily="34" charset="0"/>
              </a:rPr>
              <a:t>forms of information</a:t>
            </a:r>
            <a:r>
              <a:rPr lang="en-GB" sz="1600" dirty="0">
                <a:latin typeface="Arial" pitchFamily="34" charset="0"/>
                <a:cs typeface="Arial" pitchFamily="34" charset="0"/>
              </a:rPr>
              <a:t> used within a business, with examples.</a:t>
            </a:r>
          </a:p>
          <a:p>
            <a:pPr marL="0" lvl="1" indent="0">
              <a:spcBef>
                <a:spcPts val="0"/>
              </a:spcBef>
              <a:buSzPct val="68000"/>
              <a:buNone/>
              <a:tabLst>
                <a:tab pos="1346200" algn="l"/>
              </a:tabLst>
            </a:pPr>
            <a:r>
              <a:rPr lang="en-GB" sz="1600" b="1" dirty="0" smtClean="0">
                <a:latin typeface="Arial" pitchFamily="34" charset="0"/>
                <a:cs typeface="Arial" pitchFamily="34" charset="0"/>
              </a:rPr>
              <a:t>Task 2 – P1.</a:t>
            </a:r>
            <a:r>
              <a:rPr lang="en-GB" sz="1600" dirty="0" smtClean="0">
                <a:latin typeface="Arial" pitchFamily="34" charset="0"/>
                <a:cs typeface="Arial" pitchFamily="34" charset="0"/>
              </a:rPr>
              <a:t> </a:t>
            </a:r>
            <a:r>
              <a:rPr lang="en-GB" sz="1600" b="1" dirty="0" smtClean="0">
                <a:latin typeface="Arial" pitchFamily="34" charset="0"/>
                <a:cs typeface="Arial" pitchFamily="34" charset="0"/>
              </a:rPr>
              <a:t>2</a:t>
            </a:r>
            <a:r>
              <a:rPr lang="en-GB" sz="1600" dirty="0" smtClean="0">
                <a:latin typeface="Arial" pitchFamily="34" charset="0"/>
                <a:cs typeface="Arial" pitchFamily="34" charset="0"/>
              </a:rPr>
              <a:t> - </a:t>
            </a:r>
            <a:r>
              <a:rPr lang="en-GB" sz="1600" dirty="0">
                <a:latin typeface="Arial" pitchFamily="34" charset="0"/>
                <a:cs typeface="Arial" pitchFamily="34" charset="0"/>
              </a:rPr>
              <a:t>Explain the different purposes of data, with examples, and how these forms can be used within a business context.</a:t>
            </a:r>
          </a:p>
          <a:p>
            <a:pPr marL="0" indent="0" fontAlgn="base">
              <a:spcBef>
                <a:spcPts val="0"/>
              </a:spcBef>
              <a:buClrTx/>
              <a:buSzTx/>
              <a:buNone/>
              <a:tabLst>
                <a:tab pos="1346200" algn="l"/>
              </a:tabLst>
            </a:pPr>
            <a:r>
              <a:rPr lang="en-GB" sz="1600" b="1" dirty="0" smtClean="0">
                <a:latin typeface="Arial" pitchFamily="34" charset="0"/>
                <a:ea typeface="Calibri" pitchFamily="34" charset="0"/>
                <a:cs typeface="Arial" pitchFamily="34" charset="0"/>
              </a:rPr>
              <a:t>Task </a:t>
            </a:r>
            <a:r>
              <a:rPr lang="en-GB" sz="1600" b="1" dirty="0">
                <a:latin typeface="Arial" pitchFamily="34" charset="0"/>
                <a:ea typeface="Calibri" pitchFamily="34" charset="0"/>
                <a:cs typeface="Arial" pitchFamily="34" charset="0"/>
              </a:rPr>
              <a:t>3</a:t>
            </a:r>
            <a:r>
              <a:rPr lang="en-GB" sz="1600" dirty="0">
                <a:latin typeface="Arial" pitchFamily="34" charset="0"/>
                <a:ea typeface="Calibri" pitchFamily="34" charset="0"/>
                <a:cs typeface="Arial" pitchFamily="34" charset="0"/>
              </a:rPr>
              <a:t> </a:t>
            </a:r>
            <a:r>
              <a:rPr lang="en-GB" sz="1600" dirty="0" smtClean="0">
                <a:latin typeface="Arial" pitchFamily="34" charset="0"/>
                <a:ea typeface="Calibri" pitchFamily="34" charset="0"/>
                <a:cs typeface="Arial" pitchFamily="34" charset="0"/>
              </a:rPr>
              <a:t>– </a:t>
            </a:r>
            <a:r>
              <a:rPr lang="en-GB" sz="1600" b="1" dirty="0" smtClean="0">
                <a:latin typeface="Arial" pitchFamily="34" charset="0"/>
                <a:ea typeface="Calibri" pitchFamily="34" charset="0"/>
                <a:cs typeface="Arial" pitchFamily="34" charset="0"/>
              </a:rPr>
              <a:t>P1.3 </a:t>
            </a:r>
            <a:r>
              <a:rPr lang="en-GB" sz="1600" dirty="0" smtClean="0">
                <a:latin typeface="Arial" pitchFamily="34" charset="0"/>
                <a:ea typeface="Calibri" pitchFamily="34" charset="0"/>
                <a:cs typeface="Arial" pitchFamily="34" charset="0"/>
              </a:rPr>
              <a:t>– </a:t>
            </a:r>
            <a:r>
              <a:rPr lang="en-GB" sz="1600" dirty="0">
                <a:latin typeface="Arial" pitchFamily="34" charset="0"/>
                <a:ea typeface="Calibri" pitchFamily="34" charset="0"/>
                <a:cs typeface="Arial" pitchFamily="34" charset="0"/>
              </a:rPr>
              <a:t>In computing terms, what is </a:t>
            </a:r>
            <a:r>
              <a:rPr lang="en-GB" sz="1600" b="1" dirty="0">
                <a:latin typeface="Arial" pitchFamily="34" charset="0"/>
                <a:ea typeface="Calibri" pitchFamily="34" charset="0"/>
                <a:cs typeface="Arial" pitchFamily="34" charset="0"/>
              </a:rPr>
              <a:t>Data</a:t>
            </a:r>
            <a:r>
              <a:rPr lang="en-GB" sz="1600" dirty="0">
                <a:latin typeface="Arial" pitchFamily="34" charset="0"/>
                <a:ea typeface="Calibri" pitchFamily="34" charset="0"/>
                <a:cs typeface="Arial" pitchFamily="34" charset="0"/>
              </a:rPr>
              <a:t>?</a:t>
            </a:r>
            <a:endParaRPr lang="en-GB" sz="1600" dirty="0">
              <a:latin typeface="Arial" pitchFamily="34" charset="0"/>
              <a:cs typeface="Arial" pitchFamily="34" charset="0"/>
            </a:endParaRPr>
          </a:p>
          <a:p>
            <a:pPr marL="0" indent="0" eaLnBrk="0" fontAlgn="base" hangingPunct="0">
              <a:spcBef>
                <a:spcPts val="0"/>
              </a:spcBef>
              <a:buClrTx/>
              <a:buSzTx/>
              <a:buNone/>
              <a:tabLst>
                <a:tab pos="1346200" algn="l"/>
              </a:tabLst>
            </a:pPr>
            <a:r>
              <a:rPr lang="en-GB" sz="1600" b="1" dirty="0" smtClean="0">
                <a:latin typeface="Arial" pitchFamily="34" charset="0"/>
                <a:ea typeface="Calibri" pitchFamily="34" charset="0"/>
                <a:cs typeface="Arial" pitchFamily="34" charset="0"/>
              </a:rPr>
              <a:t>Task 4 – P1.3</a:t>
            </a:r>
            <a:r>
              <a:rPr lang="en-GB" sz="1600" dirty="0" smtClean="0">
                <a:latin typeface="Arial" pitchFamily="34" charset="0"/>
                <a:ea typeface="Calibri" pitchFamily="34" charset="0"/>
                <a:cs typeface="Arial" pitchFamily="34" charset="0"/>
              </a:rPr>
              <a:t> </a:t>
            </a:r>
            <a:r>
              <a:rPr lang="en-GB" sz="1600" dirty="0">
                <a:latin typeface="Arial" pitchFamily="34" charset="0"/>
                <a:ea typeface="Calibri" pitchFamily="34" charset="0"/>
                <a:cs typeface="Arial" pitchFamily="34" charset="0"/>
              </a:rPr>
              <a:t>– In computing terms, what is </a:t>
            </a:r>
            <a:r>
              <a:rPr lang="en-GB" sz="1600" b="1" dirty="0">
                <a:latin typeface="Arial" pitchFamily="34" charset="0"/>
                <a:ea typeface="Calibri" pitchFamily="34" charset="0"/>
                <a:cs typeface="Arial" pitchFamily="34" charset="0"/>
              </a:rPr>
              <a:t>Information</a:t>
            </a:r>
            <a:r>
              <a:rPr lang="en-GB" sz="1600" dirty="0">
                <a:latin typeface="Arial" pitchFamily="34" charset="0"/>
                <a:ea typeface="Calibri" pitchFamily="34" charset="0"/>
                <a:cs typeface="Arial" pitchFamily="34" charset="0"/>
              </a:rPr>
              <a:t>?</a:t>
            </a:r>
            <a:endParaRPr lang="en-GB" sz="1600" dirty="0">
              <a:latin typeface="Arial" pitchFamily="34" charset="0"/>
              <a:cs typeface="Arial" pitchFamily="34" charset="0"/>
            </a:endParaRPr>
          </a:p>
          <a:p>
            <a:pPr marL="0" indent="0" eaLnBrk="0" fontAlgn="base" hangingPunct="0">
              <a:spcBef>
                <a:spcPts val="0"/>
              </a:spcBef>
              <a:buClrTx/>
              <a:buSzTx/>
              <a:buNone/>
              <a:tabLst>
                <a:tab pos="1346200" algn="l"/>
              </a:tabLst>
            </a:pPr>
            <a:r>
              <a:rPr lang="en-GB" sz="1600" b="1" dirty="0" smtClean="0">
                <a:latin typeface="Arial" pitchFamily="34" charset="0"/>
                <a:ea typeface="Calibri" pitchFamily="34" charset="0"/>
                <a:cs typeface="Arial" pitchFamily="34" charset="0"/>
              </a:rPr>
              <a:t>Task 5 – P1.3</a:t>
            </a:r>
            <a:r>
              <a:rPr lang="en-GB" sz="1600" dirty="0" smtClean="0">
                <a:latin typeface="Arial" pitchFamily="34" charset="0"/>
                <a:ea typeface="Calibri" pitchFamily="34" charset="0"/>
                <a:cs typeface="Arial" pitchFamily="34" charset="0"/>
              </a:rPr>
              <a:t> </a:t>
            </a:r>
            <a:r>
              <a:rPr lang="en-GB" sz="1600" dirty="0">
                <a:latin typeface="Arial" pitchFamily="34" charset="0"/>
                <a:ea typeface="Calibri" pitchFamily="34" charset="0"/>
                <a:cs typeface="Arial" pitchFamily="34" charset="0"/>
              </a:rPr>
              <a:t>– Select a business of your choice, and identify the following: (with evidence, where possible)</a:t>
            </a:r>
            <a:endParaRPr lang="en-GB" sz="1600" dirty="0">
              <a:latin typeface="Arial" pitchFamily="34" charset="0"/>
              <a:cs typeface="Arial" pitchFamily="34" charset="0"/>
            </a:endParaRPr>
          </a:p>
          <a:p>
            <a:pPr marL="0" indent="0">
              <a:spcBef>
                <a:spcPts val="0"/>
              </a:spcBef>
              <a:buNone/>
              <a:tabLst>
                <a:tab pos="1346200" algn="l"/>
              </a:tabLst>
            </a:pPr>
            <a:r>
              <a:rPr lang="en-GB" sz="1600" b="1" dirty="0" smtClean="0">
                <a:latin typeface="Arial" pitchFamily="34" charset="0"/>
                <a:cs typeface="Arial" pitchFamily="34" charset="0"/>
              </a:rPr>
              <a:t>Task </a:t>
            </a:r>
            <a:r>
              <a:rPr lang="en-GB" sz="1600" b="1" dirty="0">
                <a:latin typeface="Arial" pitchFamily="34" charset="0"/>
                <a:cs typeface="Arial" pitchFamily="34" charset="0"/>
              </a:rPr>
              <a:t>6 </a:t>
            </a:r>
            <a:r>
              <a:rPr lang="en-GB" sz="1600" b="1" dirty="0" smtClean="0">
                <a:latin typeface="Arial" pitchFamily="34" charset="0"/>
                <a:cs typeface="Arial" pitchFamily="34" charset="0"/>
              </a:rPr>
              <a:t>- P1.4</a:t>
            </a:r>
            <a:r>
              <a:rPr lang="en-GB" sz="1600" dirty="0" smtClean="0">
                <a:latin typeface="Arial" pitchFamily="34" charset="0"/>
                <a:cs typeface="Arial" pitchFamily="34" charset="0"/>
              </a:rPr>
              <a:t> </a:t>
            </a:r>
            <a:r>
              <a:rPr lang="en-GB" sz="1600" dirty="0">
                <a:latin typeface="Arial" pitchFamily="34" charset="0"/>
                <a:cs typeface="Arial" pitchFamily="34" charset="0"/>
              </a:rPr>
              <a:t>– Describe with examples the different informational needs within the functional activities above.</a:t>
            </a:r>
          </a:p>
          <a:p>
            <a:pPr marL="0" indent="0">
              <a:spcBef>
                <a:spcPts val="0"/>
              </a:spcBef>
              <a:buNone/>
              <a:tabLst>
                <a:tab pos="1346200" algn="l"/>
              </a:tabLst>
            </a:pPr>
            <a:r>
              <a:rPr lang="en-GB" sz="1600" b="1" dirty="0">
                <a:latin typeface="Arial" pitchFamily="34" charset="0"/>
                <a:cs typeface="Arial" pitchFamily="34" charset="0"/>
              </a:rPr>
              <a:t>Task 7 </a:t>
            </a:r>
            <a:r>
              <a:rPr lang="en-GB" sz="1600" b="1" dirty="0" smtClean="0">
                <a:latin typeface="Arial" pitchFamily="34" charset="0"/>
                <a:cs typeface="Arial" pitchFamily="34" charset="0"/>
              </a:rPr>
              <a:t>- P1.5</a:t>
            </a:r>
            <a:r>
              <a:rPr lang="en-GB" sz="1600" dirty="0" smtClean="0">
                <a:latin typeface="Arial" pitchFamily="34" charset="0"/>
                <a:cs typeface="Arial" pitchFamily="34" charset="0"/>
              </a:rPr>
              <a:t> </a:t>
            </a:r>
            <a:r>
              <a:rPr lang="en-GB" sz="1600" dirty="0">
                <a:latin typeface="Arial" pitchFamily="34" charset="0"/>
                <a:cs typeface="Arial" pitchFamily="34" charset="0"/>
              </a:rPr>
              <a:t>– Describe the informational needs within the functional areas that may be present within your chosen business.</a:t>
            </a:r>
          </a:p>
          <a:p>
            <a:pPr marL="0" indent="0">
              <a:spcBef>
                <a:spcPts val="0"/>
              </a:spcBef>
              <a:buNone/>
              <a:tabLst>
                <a:tab pos="1346200" algn="l"/>
              </a:tabLst>
            </a:pPr>
            <a:r>
              <a:rPr lang="en-GB" sz="1600" b="1" dirty="0" smtClean="0">
                <a:latin typeface="Arial" pitchFamily="34" charset="0"/>
                <a:cs typeface="Arial" pitchFamily="34" charset="0"/>
              </a:rPr>
              <a:t>Task 8 </a:t>
            </a:r>
            <a:r>
              <a:rPr lang="en-GB" sz="1600" b="1" dirty="0">
                <a:latin typeface="Arial" pitchFamily="34" charset="0"/>
                <a:cs typeface="Arial" pitchFamily="34" charset="0"/>
              </a:rPr>
              <a:t>- P1.5 - </a:t>
            </a:r>
            <a:r>
              <a:rPr lang="en-GB" sz="1600" dirty="0">
                <a:latin typeface="Arial" pitchFamily="34" charset="0"/>
                <a:cs typeface="Arial" pitchFamily="34" charset="0"/>
              </a:rPr>
              <a:t>Describe the features of Information Sources and outline the advantages and disadvantages of each.</a:t>
            </a:r>
          </a:p>
          <a:p>
            <a:pPr marL="0" indent="0">
              <a:spcBef>
                <a:spcPts val="0"/>
              </a:spcBef>
              <a:buNone/>
              <a:tabLst>
                <a:tab pos="1346200" algn="l"/>
              </a:tabLst>
            </a:pPr>
            <a:r>
              <a:rPr lang="en-GB" sz="1600" b="1" dirty="0">
                <a:latin typeface="Arial" pitchFamily="34" charset="0"/>
                <a:cs typeface="Arial" pitchFamily="34" charset="0"/>
              </a:rPr>
              <a:t>Task </a:t>
            </a:r>
            <a:r>
              <a:rPr lang="en-GB" sz="1600" b="1" dirty="0" smtClean="0">
                <a:latin typeface="Arial" pitchFamily="34" charset="0"/>
                <a:cs typeface="Arial" pitchFamily="34" charset="0"/>
              </a:rPr>
              <a:t>9 </a:t>
            </a:r>
            <a:r>
              <a:rPr lang="en-GB" sz="1600" b="1" dirty="0">
                <a:latin typeface="Arial" pitchFamily="34" charset="0"/>
                <a:cs typeface="Arial" pitchFamily="34" charset="0"/>
              </a:rPr>
              <a:t>– P1.5 </a:t>
            </a:r>
            <a:r>
              <a:rPr lang="en-GB" sz="1600" dirty="0">
                <a:latin typeface="Arial" pitchFamily="34" charset="0"/>
                <a:cs typeface="Arial" pitchFamily="34" charset="0"/>
              </a:rPr>
              <a:t>– For your chosen company describe the Sources of information used with evidenced examples.</a:t>
            </a:r>
          </a:p>
          <a:p>
            <a:pPr marL="0" indent="0">
              <a:spcBef>
                <a:spcPts val="0"/>
              </a:spcBef>
              <a:buNone/>
              <a:tabLst>
                <a:tab pos="1346200" algn="l"/>
              </a:tabLst>
            </a:pPr>
            <a:r>
              <a:rPr lang="en-GB" sz="1600" b="1" dirty="0" smtClean="0">
                <a:latin typeface="Arial" pitchFamily="34" charset="0"/>
                <a:cs typeface="Arial" pitchFamily="34" charset="0"/>
              </a:rPr>
              <a:t>Task 10 </a:t>
            </a:r>
            <a:r>
              <a:rPr lang="en-GB" sz="1600" b="1" dirty="0">
                <a:latin typeface="Arial" pitchFamily="34" charset="0"/>
                <a:cs typeface="Arial" pitchFamily="34" charset="0"/>
              </a:rPr>
              <a:t>- P1.6 - </a:t>
            </a:r>
            <a:r>
              <a:rPr lang="en-GB" sz="1600" dirty="0">
                <a:latin typeface="Arial" pitchFamily="34" charset="0"/>
                <a:cs typeface="Arial" pitchFamily="34" charset="0"/>
              </a:rPr>
              <a:t>Describe the features of Data Handling and Management.</a:t>
            </a:r>
          </a:p>
          <a:p>
            <a:pPr marL="0" indent="0">
              <a:spcBef>
                <a:spcPts val="0"/>
              </a:spcBef>
              <a:buNone/>
              <a:tabLst>
                <a:tab pos="1346200" algn="l"/>
              </a:tabLst>
            </a:pPr>
            <a:r>
              <a:rPr lang="en-GB" sz="1600" b="1" dirty="0">
                <a:latin typeface="Arial" pitchFamily="34" charset="0"/>
                <a:cs typeface="Arial" pitchFamily="34" charset="0"/>
              </a:rPr>
              <a:t>Task </a:t>
            </a:r>
            <a:r>
              <a:rPr lang="en-GB" sz="1600" b="1" dirty="0" smtClean="0">
                <a:latin typeface="Arial" pitchFamily="34" charset="0"/>
                <a:cs typeface="Arial" pitchFamily="34" charset="0"/>
              </a:rPr>
              <a:t>11 </a:t>
            </a:r>
            <a:r>
              <a:rPr lang="en-GB" sz="1600" b="1" dirty="0">
                <a:latin typeface="Arial" pitchFamily="34" charset="0"/>
                <a:cs typeface="Arial" pitchFamily="34" charset="0"/>
              </a:rPr>
              <a:t>– P1.6 </a:t>
            </a:r>
            <a:r>
              <a:rPr lang="en-GB" sz="1600" dirty="0">
                <a:latin typeface="Arial" pitchFamily="34" charset="0"/>
                <a:cs typeface="Arial" pitchFamily="34" charset="0"/>
              </a:rPr>
              <a:t>– For your chosen company describe the how they handle data from various sources with evidenced examples.</a:t>
            </a:r>
          </a:p>
          <a:p>
            <a:pPr marL="0" indent="0">
              <a:spcBef>
                <a:spcPts val="0"/>
              </a:spcBef>
              <a:buNone/>
              <a:tabLst>
                <a:tab pos="1346200" algn="l"/>
              </a:tabLst>
            </a:pPr>
            <a:r>
              <a:rPr lang="en-GB" sz="1600" b="1" dirty="0" smtClean="0">
                <a:latin typeface="Arial" pitchFamily="34" charset="0"/>
                <a:cs typeface="Arial" pitchFamily="34" charset="0"/>
              </a:rPr>
              <a:t>Task 12 </a:t>
            </a:r>
            <a:r>
              <a:rPr lang="en-GB" sz="1600" b="1" dirty="0">
                <a:latin typeface="Arial" pitchFamily="34" charset="0"/>
                <a:cs typeface="Arial" pitchFamily="34" charset="0"/>
              </a:rPr>
              <a:t>– P2.1 - </a:t>
            </a:r>
            <a:r>
              <a:rPr lang="en-GB" sz="1600" dirty="0">
                <a:latin typeface="Arial" pitchFamily="34" charset="0"/>
                <a:cs typeface="Arial" pitchFamily="34" charset="0"/>
              </a:rPr>
              <a:t>Describe the variance in the Standard of Information gathering.</a:t>
            </a:r>
          </a:p>
          <a:p>
            <a:pPr marL="0" indent="0">
              <a:spcBef>
                <a:spcPts val="0"/>
              </a:spcBef>
              <a:buNone/>
              <a:tabLst>
                <a:tab pos="1346200" algn="l"/>
              </a:tabLst>
            </a:pPr>
            <a:r>
              <a:rPr lang="en-GB" sz="1600" b="1" dirty="0">
                <a:latin typeface="Arial" pitchFamily="34" charset="0"/>
                <a:cs typeface="Arial" pitchFamily="34" charset="0"/>
              </a:rPr>
              <a:t>Task </a:t>
            </a:r>
            <a:r>
              <a:rPr lang="en-GB" sz="1600" b="1" dirty="0" smtClean="0">
                <a:latin typeface="Arial" pitchFamily="34" charset="0"/>
                <a:cs typeface="Arial" pitchFamily="34" charset="0"/>
              </a:rPr>
              <a:t>13 </a:t>
            </a:r>
            <a:r>
              <a:rPr lang="en-GB" sz="1600" b="1" dirty="0">
                <a:latin typeface="Arial" pitchFamily="34" charset="0"/>
                <a:cs typeface="Arial" pitchFamily="34" charset="0"/>
              </a:rPr>
              <a:t>– P2.1 </a:t>
            </a:r>
            <a:r>
              <a:rPr lang="en-GB" sz="1600" dirty="0">
                <a:latin typeface="Arial" pitchFamily="34" charset="0"/>
                <a:cs typeface="Arial" pitchFamily="34" charset="0"/>
              </a:rPr>
              <a:t>– For your chosen company describe the how they benefit from Standards awareness in Data Gathering with evidenced examples.</a:t>
            </a:r>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184576"/>
          </a:xfrm>
        </p:spPr>
        <p:txBody>
          <a:bodyPr numCol="1">
            <a:noAutofit/>
          </a:bodyPr>
          <a:lstStyle/>
          <a:p>
            <a:r>
              <a:rPr lang="en-GB" sz="1400" b="1" dirty="0" smtClean="0"/>
              <a:t>LO1 </a:t>
            </a:r>
            <a:r>
              <a:rPr lang="en-GB" sz="1400" b="1" dirty="0"/>
              <a:t>Understand how organisations use business information </a:t>
            </a:r>
            <a:endParaRPr lang="en-GB" sz="1400" dirty="0"/>
          </a:p>
          <a:p>
            <a:r>
              <a:rPr lang="en-GB" sz="1400" dirty="0" smtClean="0"/>
              <a:t>They say that information is key, the lifeblood of an organisation, without it a company works alone, independent of the outside world, immune to trends, to sales projections, to the changes in customers and opinions, to advances in technology. Information is power, </a:t>
            </a:r>
            <a:r>
              <a:rPr lang="en-GB" sz="1600" dirty="0"/>
              <a:t>and a critical resource for performing </a:t>
            </a:r>
            <a:r>
              <a:rPr lang="en-GB" sz="1600" dirty="0" smtClean="0"/>
              <a:t>within organisations</a:t>
            </a:r>
            <a:r>
              <a:rPr lang="en-GB" sz="1600" dirty="0"/>
              <a:t>. Business managers spend most of their day in meetings, reading, writing, and communicating with other managers, </a:t>
            </a:r>
            <a:r>
              <a:rPr lang="en-GB" sz="1600" dirty="0" smtClean="0"/>
              <a:t>their staff, </a:t>
            </a:r>
            <a:r>
              <a:rPr lang="en-GB" sz="1600" dirty="0"/>
              <a:t>customers, </a:t>
            </a:r>
            <a:r>
              <a:rPr lang="en-GB" sz="1600" dirty="0" smtClean="0"/>
              <a:t>suppliers, </a:t>
            </a:r>
            <a:r>
              <a:rPr lang="en-GB" sz="1600" dirty="0"/>
              <a:t>and other </a:t>
            </a:r>
            <a:r>
              <a:rPr lang="en-GB" sz="1600" dirty="0" smtClean="0"/>
              <a:t>business associates </a:t>
            </a:r>
            <a:r>
              <a:rPr lang="en-GB" sz="1600" dirty="0"/>
              <a:t>via telephone, in person, or by e-mail. </a:t>
            </a:r>
            <a:r>
              <a:rPr lang="en-GB" sz="1600" dirty="0" smtClean="0"/>
              <a:t>The </a:t>
            </a:r>
            <a:r>
              <a:rPr lang="en-GB" sz="1600" dirty="0"/>
              <a:t>management </a:t>
            </a:r>
            <a:r>
              <a:rPr lang="en-GB" sz="1600" dirty="0" smtClean="0"/>
              <a:t>function itself </a:t>
            </a:r>
            <a:r>
              <a:rPr lang="en-GB" sz="1600" dirty="0"/>
              <a:t>is information processing. It involves gathering, processing, and disseminating information. Managing information involves coping with a </a:t>
            </a:r>
            <a:r>
              <a:rPr lang="en-GB" sz="1600" dirty="0" smtClean="0"/>
              <a:t>wide range </a:t>
            </a:r>
            <a:r>
              <a:rPr lang="en-GB" sz="1600" dirty="0"/>
              <a:t>of information sources </a:t>
            </a:r>
            <a:r>
              <a:rPr lang="en-GB" sz="1600" dirty="0" smtClean="0"/>
              <a:t>before finally </a:t>
            </a:r>
            <a:r>
              <a:rPr lang="en-GB" sz="1600" dirty="0"/>
              <a:t>making decisions about what to do with it</a:t>
            </a:r>
            <a:r>
              <a:rPr lang="en-GB" sz="1600" dirty="0" smtClean="0"/>
              <a:t>.</a:t>
            </a:r>
            <a:endParaRPr lang="en-GB" sz="1600" dirty="0"/>
          </a:p>
          <a:p>
            <a:r>
              <a:rPr lang="en-GB" sz="1600" dirty="0"/>
              <a:t>A manager must track </a:t>
            </a:r>
            <a:r>
              <a:rPr lang="en-GB" sz="1600" dirty="0" smtClean="0"/>
              <a:t>and </a:t>
            </a:r>
            <a:r>
              <a:rPr lang="en-GB" sz="1600" dirty="0"/>
              <a:t>react to information flowing from sources inside and outside the </a:t>
            </a:r>
            <a:r>
              <a:rPr lang="en-GB" sz="1600" dirty="0" smtClean="0"/>
              <a:t>business. </a:t>
            </a:r>
            <a:r>
              <a:rPr lang="en-GB" sz="1600" dirty="0"/>
              <a:t>The manager processes this river of information and disseminates it in one of four ways: stores it, uses it, passes it on, and/or discards it. For example, during the course of a normal business day, a marketing manager for </a:t>
            </a:r>
            <a:r>
              <a:rPr lang="en-GB" sz="1600" dirty="0" smtClean="0"/>
              <a:t>an IT company </a:t>
            </a:r>
            <a:r>
              <a:rPr lang="en-GB" sz="1600" dirty="0"/>
              <a:t>receives information in the form of e-mail, telephone calls, letters, reports, memos, trade publications, and formal and informal conversations. </a:t>
            </a:r>
            <a:r>
              <a:rPr lang="en-GB" sz="1600" dirty="0" smtClean="0"/>
              <a:t> All these are used to benefit the company and they better they are processes, the faster, the more usable and readable the format, the better the business function.</a:t>
            </a:r>
            <a:endParaRPr lang="en-GB" sz="1600" dirty="0"/>
          </a:p>
        </p:txBody>
      </p:sp>
      <p:sp>
        <p:nvSpPr>
          <p:cNvPr id="3" name="Title 2"/>
          <p:cNvSpPr>
            <a:spLocks noGrp="1"/>
          </p:cNvSpPr>
          <p:nvPr>
            <p:ph type="title"/>
          </p:nvPr>
        </p:nvSpPr>
        <p:spPr>
          <a:xfrm>
            <a:off x="457200" y="116632"/>
            <a:ext cx="8229600" cy="850106"/>
          </a:xfrm>
        </p:spPr>
        <p:txBody>
          <a:bodyPr>
            <a:normAutofit/>
          </a:bodyPr>
          <a:lstStyle/>
          <a:p>
            <a:r>
              <a:rPr lang="en-GB" sz="3600" dirty="0"/>
              <a:t>P1.1 – Definitions of Information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412776"/>
            <a:ext cx="6912768" cy="5019600"/>
          </a:xfrm>
        </p:spPr>
        <p:txBody>
          <a:bodyPr>
            <a:noAutofit/>
          </a:bodyPr>
          <a:lstStyle/>
          <a:p>
            <a:pPr marL="109728" indent="0">
              <a:buNone/>
            </a:pPr>
            <a:r>
              <a:rPr lang="en-GB" sz="1600" smtClean="0"/>
              <a:t>There are different definitions of information and information comes in different forms. Each form has a level of acceptability depending on the nature of the information and the nature of the company.  </a:t>
            </a:r>
          </a:p>
          <a:p>
            <a:pPr marL="0" indent="0">
              <a:buNone/>
            </a:pPr>
            <a:endParaRPr lang="en-GB" sz="1600" smtClean="0"/>
          </a:p>
          <a:p>
            <a:pPr>
              <a:buNone/>
            </a:pPr>
            <a:endParaRPr lang="en-GB" sz="1600" smtClean="0"/>
          </a:p>
          <a:p>
            <a:pPr marL="365125" indent="-365125">
              <a:buNone/>
            </a:pPr>
            <a:endParaRPr lang="en-GB" sz="1600" b="1" smtClean="0"/>
          </a:p>
          <a:p>
            <a:pPr marL="365125" indent="-365125">
              <a:buNone/>
            </a:pPr>
            <a:r>
              <a:rPr lang="en-GB" sz="1600" b="1" smtClean="0"/>
              <a:t>Written Communications </a:t>
            </a:r>
            <a:r>
              <a:rPr lang="en-GB" sz="1600" smtClean="0"/>
              <a:t>- to express yourself clearly in writing	</a:t>
            </a:r>
          </a:p>
          <a:p>
            <a:r>
              <a:rPr lang="en-GB" sz="1600" smtClean="0"/>
              <a:t>Referring carefully to guidelines and planned activities</a:t>
            </a:r>
          </a:p>
          <a:p>
            <a:r>
              <a:rPr lang="en-GB" sz="1600" smtClean="0"/>
              <a:t>Recording accurately achievements</a:t>
            </a:r>
          </a:p>
          <a:p>
            <a:r>
              <a:rPr lang="en-GB" sz="1600" smtClean="0"/>
              <a:t>Writing to stakeholders/shareholders</a:t>
            </a:r>
          </a:p>
          <a:p>
            <a:r>
              <a:rPr lang="en-GB" sz="1600" smtClean="0"/>
              <a:t>Reports, Letters, lists and results tables</a:t>
            </a:r>
          </a:p>
          <a:p>
            <a:pPr marL="0" indent="0">
              <a:buNone/>
            </a:pPr>
            <a:r>
              <a:rPr lang="en-GB" sz="1600" b="1" smtClean="0"/>
              <a:t>Images – </a:t>
            </a:r>
            <a:r>
              <a:rPr lang="en-GB" sz="1600" smtClean="0"/>
              <a:t>Visual representation of information comes in many forms, images of marchers might tell the number or the temperament, describing something like lava flow and seeing an image of it, explaining graphics of a game or showing them, we react differently to visual stimulus, we can interpret our own meaning. Look at the image on the right, what do you see.</a:t>
            </a:r>
            <a:endParaRPr lang="en-GB" sz="1600" dirty="0" smtClean="0"/>
          </a:p>
        </p:txBody>
      </p:sp>
      <p:sp>
        <p:nvSpPr>
          <p:cNvPr id="2" name="Title 1"/>
          <p:cNvSpPr>
            <a:spLocks noGrp="1"/>
          </p:cNvSpPr>
          <p:nvPr>
            <p:ph type="title"/>
          </p:nvPr>
        </p:nvSpPr>
        <p:spPr>
          <a:xfrm>
            <a:off x="118492" y="404664"/>
            <a:ext cx="8918004" cy="854968"/>
          </a:xfrm>
        </p:spPr>
        <p:txBody>
          <a:bodyPr>
            <a:noAutofit/>
          </a:bodyPr>
          <a:lstStyle/>
          <a:p>
            <a:r>
              <a:rPr lang="en-GB" sz="4000" smtClean="0"/>
              <a:t>P1.1 – Definitions of Information</a:t>
            </a:r>
            <a:endParaRPr lang="en-US" sz="4000" dirty="0"/>
          </a:p>
        </p:txBody>
      </p:sp>
      <p:graphicFrame>
        <p:nvGraphicFramePr>
          <p:cNvPr id="4" name="Table 3"/>
          <p:cNvGraphicFramePr>
            <a:graphicFrameLocks noGrp="1"/>
          </p:cNvGraphicFramePr>
          <p:nvPr>
            <p:extLst>
              <p:ext uri="{D42A27DB-BD31-4B8C-83A1-F6EECF244321}">
                <p14:modId xmlns:p14="http://schemas.microsoft.com/office/powerpoint/2010/main" val="3069442685"/>
              </p:ext>
            </p:extLst>
          </p:nvPr>
        </p:nvGraphicFramePr>
        <p:xfrm>
          <a:off x="251520" y="2572896"/>
          <a:ext cx="6624735" cy="640080"/>
        </p:xfrm>
        <a:graphic>
          <a:graphicData uri="http://schemas.openxmlformats.org/drawingml/2006/table">
            <a:tbl>
              <a:tblPr firstRow="1" bandRow="1">
                <a:tableStyleId>{5C22544A-7EE6-4342-B048-85BDC9FD1C3A}</a:tableStyleId>
              </a:tblPr>
              <a:tblGrid>
                <a:gridCol w="720080"/>
                <a:gridCol w="1368152"/>
                <a:gridCol w="648072"/>
                <a:gridCol w="936104"/>
                <a:gridCol w="1214690"/>
                <a:gridCol w="909544"/>
                <a:gridCol w="828093"/>
              </a:tblGrid>
              <a:tr h="640080">
                <a:tc>
                  <a:txBody>
                    <a:bodyPr/>
                    <a:lstStyle/>
                    <a:p>
                      <a:pPr algn="ctr"/>
                      <a:r>
                        <a:rPr lang="en-GB" sz="1200" dirty="0" smtClean="0">
                          <a:solidFill>
                            <a:schemeClr val="tx1"/>
                          </a:solidFill>
                          <a:latin typeface="Calibri" pitchFamily="34" charset="0"/>
                          <a:cs typeface="Calibri" pitchFamily="34" charset="0"/>
                        </a:rPr>
                        <a:t>Written</a:t>
                      </a:r>
                      <a:endParaRPr lang="en-GB" sz="12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solidFill>
                            <a:schemeClr val="tx1"/>
                          </a:solidFill>
                          <a:latin typeface="Calibri" pitchFamily="34" charset="0"/>
                          <a:ea typeface="+mn-ea"/>
                          <a:cs typeface="Calibri" pitchFamily="34" charset="0"/>
                        </a:rPr>
                        <a:t>Images (Static/Animated)</a:t>
                      </a:r>
                    </a:p>
                  </a:txBody>
                  <a:tcPr anchor="ctr">
                    <a:solidFill>
                      <a:schemeClr val="tx2">
                        <a:lumMod val="20000"/>
                        <a:lumOff val="80000"/>
                      </a:schemeClr>
                    </a:solidFill>
                  </a:tcPr>
                </a:tc>
                <a:tc>
                  <a:txBody>
                    <a:bodyPr/>
                    <a:lstStyle/>
                    <a:p>
                      <a:pPr marL="0" lvl="1" indent="0" algn="ctr"/>
                      <a:r>
                        <a:rPr kumimoji="0" lang="en-GB" sz="1200" b="1" kern="1200" dirty="0" smtClean="0">
                          <a:solidFill>
                            <a:schemeClr val="tx1"/>
                          </a:solidFill>
                          <a:latin typeface="Calibri" pitchFamily="34" charset="0"/>
                          <a:ea typeface="+mn-ea"/>
                          <a:cs typeface="Calibri" pitchFamily="34" charset="0"/>
                        </a:rPr>
                        <a:t>Verbal</a:t>
                      </a:r>
                    </a:p>
                  </a:txBody>
                  <a:tcPr anchor="ctr">
                    <a:solidFill>
                      <a:schemeClr val="tx2">
                        <a:lumMod val="20000"/>
                        <a:lumOff val="80000"/>
                      </a:schemeClr>
                    </a:solidFill>
                  </a:tcPr>
                </a:tc>
                <a:tc>
                  <a:txBody>
                    <a:bodyPr/>
                    <a:lstStyle/>
                    <a:p>
                      <a:pPr algn="ctr"/>
                      <a:r>
                        <a:rPr kumimoji="0" lang="en-GB" sz="1200" b="1" kern="1200" dirty="0" smtClean="0">
                          <a:solidFill>
                            <a:schemeClr val="tx1"/>
                          </a:solidFill>
                          <a:latin typeface="Calibri" pitchFamily="34" charset="0"/>
                          <a:ea typeface="+mn-ea"/>
                          <a:cs typeface="Calibri" pitchFamily="34" charset="0"/>
                        </a:rPr>
                        <a:t>Multimedia</a:t>
                      </a:r>
                      <a:endParaRPr kumimoji="0" lang="en-GB" sz="1200" b="1" kern="1200" dirty="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solidFill>
                            <a:schemeClr val="tx1"/>
                          </a:solidFill>
                          <a:latin typeface="Calibri" pitchFamily="34" charset="0"/>
                          <a:ea typeface="+mn-ea"/>
                          <a:cs typeface="Calibri" pitchFamily="34" charset="0"/>
                        </a:rPr>
                        <a:t>Diagrammatical (Flowchart)</a:t>
                      </a:r>
                    </a:p>
                  </a:txBody>
                  <a:tcPr anchor="ctr">
                    <a:solidFill>
                      <a:schemeClr val="tx2">
                        <a:lumMod val="20000"/>
                        <a:lumOff val="80000"/>
                      </a:schemeClr>
                    </a:solidFill>
                  </a:tcPr>
                </a:tc>
                <a:tc>
                  <a:txBody>
                    <a:bodyPr/>
                    <a:lstStyle/>
                    <a:p>
                      <a:pPr algn="ctr"/>
                      <a:r>
                        <a:rPr kumimoji="0" lang="en-GB" sz="1200" b="1" kern="1200" dirty="0" smtClean="0">
                          <a:solidFill>
                            <a:schemeClr val="tx1"/>
                          </a:solidFill>
                          <a:latin typeface="Calibri" pitchFamily="34" charset="0"/>
                          <a:ea typeface="+mn-ea"/>
                          <a:cs typeface="Calibri" pitchFamily="34" charset="0"/>
                        </a:rPr>
                        <a:t>Symbolic</a:t>
                      </a:r>
                      <a:endParaRPr kumimoji="0" lang="en-GB" sz="1200" b="1" kern="1200" dirty="0">
                        <a:solidFill>
                          <a:schemeClr val="tx1"/>
                        </a:solidFill>
                        <a:latin typeface="Calibri" pitchFamily="34" charset="0"/>
                        <a:ea typeface="+mn-ea"/>
                        <a:cs typeface="Calibri" pitchFamily="34" charset="0"/>
                      </a:endParaRPr>
                    </a:p>
                  </a:txBody>
                  <a:tcPr anchor="ctr">
                    <a:solidFill>
                      <a:schemeClr val="tx2">
                        <a:lumMod val="20000"/>
                        <a:lumOff val="80000"/>
                      </a:schemeClr>
                    </a:solidFill>
                  </a:tcPr>
                </a:tc>
                <a:tc>
                  <a:txBody>
                    <a:bodyPr/>
                    <a:lstStyle/>
                    <a:p>
                      <a:pPr marL="0" marR="0" lvl="1" indent="0" algn="ctr" defTabSz="914400" rtl="0" eaLnBrk="1" fontAlgn="auto" latinLnBrk="0" hangingPunct="1">
                        <a:lnSpc>
                          <a:spcPct val="100000"/>
                        </a:lnSpc>
                        <a:spcBef>
                          <a:spcPts val="0"/>
                        </a:spcBef>
                        <a:spcAft>
                          <a:spcPts val="0"/>
                        </a:spcAft>
                        <a:buClrTx/>
                        <a:buSzTx/>
                        <a:buFontTx/>
                        <a:buNone/>
                        <a:tabLst/>
                        <a:defRPr/>
                      </a:pPr>
                      <a:r>
                        <a:rPr kumimoji="0" lang="en-GB" sz="1200" b="1" kern="1200" dirty="0" smtClean="0">
                          <a:solidFill>
                            <a:schemeClr val="tx1"/>
                          </a:solidFill>
                          <a:latin typeface="Calibri" pitchFamily="34" charset="0"/>
                          <a:ea typeface="+mn-ea"/>
                          <a:cs typeface="Calibri" pitchFamily="34" charset="0"/>
                        </a:rPr>
                        <a:t>Statistical</a:t>
                      </a:r>
                    </a:p>
                  </a:txBody>
                  <a:tcPr anchor="ctr">
                    <a:solidFill>
                      <a:schemeClr val="tx2">
                        <a:lumMod val="20000"/>
                        <a:lumOff val="80000"/>
                      </a:schemeClr>
                    </a:solidFill>
                  </a:tcPr>
                </a:tc>
              </a:tr>
            </a:tbl>
          </a:graphicData>
        </a:graphic>
      </p:graphicFrame>
      <p:pic>
        <p:nvPicPr>
          <p:cNvPr id="2050" name="Picture 2" descr="http://lifeincmyk.files.wordpress.com/2011/05/benetton.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807" t="8904" r="4755" b="9452"/>
          <a:stretch/>
        </p:blipFill>
        <p:spPr bwMode="auto">
          <a:xfrm>
            <a:off x="6778724" y="4725144"/>
            <a:ext cx="2329780" cy="156329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tjohnplessington.web6.devwebsite.co.uk/_files/images/information_page/pe%20ofsted.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44273" y="1777926"/>
            <a:ext cx="2037444" cy="28752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536963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340768"/>
            <a:ext cx="8666484" cy="4968552"/>
          </a:xfrm>
        </p:spPr>
        <p:txBody>
          <a:bodyPr>
            <a:noAutofit/>
          </a:bodyPr>
          <a:lstStyle/>
          <a:p>
            <a:pPr marL="0" indent="0">
              <a:buNone/>
            </a:pPr>
            <a:r>
              <a:rPr lang="en-GB" sz="1800" b="1" dirty="0" smtClean="0"/>
              <a:t>Verbal  - Spoken and Non-Spoken Communication </a:t>
            </a:r>
            <a:r>
              <a:rPr lang="en-GB" sz="1800" dirty="0" smtClean="0"/>
              <a:t>(able to express your ideas clearly and confidently)</a:t>
            </a:r>
          </a:p>
          <a:p>
            <a:r>
              <a:rPr lang="en-GB" sz="1600" b="1" dirty="0" smtClean="0"/>
              <a:t>Body Language </a:t>
            </a:r>
            <a:r>
              <a:rPr lang="en-GB" sz="1600" dirty="0" smtClean="0"/>
              <a:t>- using yourself and being sensitive to its use </a:t>
            </a:r>
            <a:r>
              <a:rPr lang="en-GB" sz="1600" dirty="0" smtClean="0">
                <a:sym typeface="Wingdings" pitchFamily="2" charset="2"/>
              </a:rPr>
              <a:t> </a:t>
            </a:r>
            <a:r>
              <a:rPr lang="en-GB" sz="1600" dirty="0" smtClean="0"/>
              <a:t>eye contact / gestures / head nodding / smiling </a:t>
            </a:r>
          </a:p>
          <a:p>
            <a:r>
              <a:rPr lang="en-GB" sz="1600" b="1" dirty="0" smtClean="0"/>
              <a:t>Listening </a:t>
            </a:r>
            <a:r>
              <a:rPr lang="en-GB" sz="1600" dirty="0" smtClean="0"/>
              <a:t>- accurately hearing what people are saying and showing interest</a:t>
            </a:r>
          </a:p>
          <a:p>
            <a:r>
              <a:rPr lang="en-GB" sz="1600" b="1" dirty="0" smtClean="0"/>
              <a:t>Motivating and Supporting </a:t>
            </a:r>
            <a:r>
              <a:rPr lang="en-GB" sz="1600" dirty="0" smtClean="0"/>
              <a:t>- giving encouragement / giving thanks through praise or help / working well in a team</a:t>
            </a:r>
          </a:p>
          <a:p>
            <a:r>
              <a:rPr lang="en-GB" sz="1600" b="1" dirty="0" smtClean="0"/>
              <a:t>Telephone Skills </a:t>
            </a:r>
            <a:r>
              <a:rPr lang="en-GB" sz="1600" dirty="0" smtClean="0"/>
              <a:t>- being brief and keeping to the point / consider in advance what to say</a:t>
            </a:r>
          </a:p>
          <a:p>
            <a:r>
              <a:rPr lang="en-GB" sz="1600" b="1" dirty="0" smtClean="0"/>
              <a:t>Gathering Information</a:t>
            </a:r>
            <a:r>
              <a:rPr lang="en-GB" sz="1600" dirty="0" smtClean="0"/>
              <a:t> - ask open and probing questions to understand the views and feeling of others / clarify and summarise what others say.</a:t>
            </a:r>
          </a:p>
          <a:p>
            <a:r>
              <a:rPr lang="en-GB" sz="1600" b="1" dirty="0" smtClean="0"/>
              <a:t>Giving and Accepting Criticism</a:t>
            </a:r>
            <a:r>
              <a:rPr lang="en-GB" sz="1600" dirty="0" smtClean="0"/>
              <a:t> - saying ‘sorry’ in a genuine way, if  required / allow disagreements to be brought into the open / be constructive if criticising</a:t>
            </a:r>
          </a:p>
          <a:p>
            <a:r>
              <a:rPr lang="en-GB" sz="1600" b="1" dirty="0" smtClean="0"/>
              <a:t>Persuading and Negotiating </a:t>
            </a:r>
            <a:r>
              <a:rPr lang="en-GB" sz="1600" dirty="0" smtClean="0"/>
              <a:t>- back up your points with facts and logic / be tactful if anyone disagrees with you</a:t>
            </a:r>
          </a:p>
          <a:p>
            <a:r>
              <a:rPr lang="en-GB" sz="1600" b="1" dirty="0" smtClean="0"/>
              <a:t>Presenting </a:t>
            </a:r>
            <a:r>
              <a:rPr lang="en-GB" sz="1600" dirty="0" smtClean="0"/>
              <a:t>- use a logical structure / be clear and concise / encourage questions for clarification </a:t>
            </a:r>
          </a:p>
          <a:p>
            <a:pPr marL="358775" indent="-273050"/>
            <a:r>
              <a:rPr lang="en-GB" sz="1600" b="1" dirty="0" smtClean="0"/>
              <a:t>Global Skills</a:t>
            </a:r>
            <a:r>
              <a:rPr lang="en-GB" sz="1600" dirty="0" smtClean="0"/>
              <a:t> - be able to speak and understand other languages / appreciation of other cultures</a:t>
            </a:r>
          </a:p>
        </p:txBody>
      </p:sp>
      <p:sp>
        <p:nvSpPr>
          <p:cNvPr id="2" name="Title 1"/>
          <p:cNvSpPr>
            <a:spLocks noGrp="1"/>
          </p:cNvSpPr>
          <p:nvPr>
            <p:ph type="title"/>
          </p:nvPr>
        </p:nvSpPr>
        <p:spPr>
          <a:xfrm>
            <a:off x="118492" y="404664"/>
            <a:ext cx="8918004" cy="854968"/>
          </a:xfrm>
        </p:spPr>
        <p:txBody>
          <a:bodyPr>
            <a:noAutofit/>
          </a:bodyPr>
          <a:lstStyle/>
          <a:p>
            <a:r>
              <a:rPr lang="en-GB" sz="4000" dirty="0"/>
              <a:t>P1.1 – Definitions of Information</a:t>
            </a:r>
            <a:endParaRPr lang="en-US" sz="4000" dirty="0"/>
          </a:p>
        </p:txBody>
      </p:sp>
    </p:spTree>
    <p:extLst>
      <p:ext uri="{BB962C8B-B14F-4D97-AF65-F5344CB8AC3E}">
        <p14:creationId xmlns:p14="http://schemas.microsoft.com/office/powerpoint/2010/main" val="46136194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412776"/>
            <a:ext cx="6587153" cy="5019600"/>
          </a:xfrm>
        </p:spPr>
        <p:txBody>
          <a:bodyPr>
            <a:noAutofit/>
          </a:bodyPr>
          <a:lstStyle/>
          <a:p>
            <a:pPr marL="0" indent="0">
              <a:buNone/>
            </a:pPr>
            <a:r>
              <a:rPr lang="en-GB" sz="1500" b="1" dirty="0" smtClean="0"/>
              <a:t>Multimedia </a:t>
            </a:r>
            <a:r>
              <a:rPr lang="en-GB" sz="1500" dirty="0" smtClean="0"/>
              <a:t>– When information changes quickly or the target audience is easily distracted, presenting information in the form of multiple stimulus can help get the point across. Television is an easy method to present information. </a:t>
            </a:r>
            <a:r>
              <a:rPr lang="en-GB" sz="1500" dirty="0" err="1" smtClean="0"/>
              <a:t>PowerPoints</a:t>
            </a:r>
            <a:r>
              <a:rPr lang="en-GB" sz="1500" dirty="0" smtClean="0"/>
              <a:t> for instance are created to engage, to show a small amount of information quickly, they are there to aid the presentation, not replace it. News readers still talk direct to the audience, but the eye is distracted by the other mediums. Our brain registers all the stimulus, re remember some of what we read, some of what we heard, some of what we saw, percentage wise this is more than a single medium.</a:t>
            </a:r>
          </a:p>
          <a:p>
            <a:pPr marL="0" indent="0">
              <a:buNone/>
            </a:pPr>
            <a:r>
              <a:rPr lang="en-GB" sz="1500" b="1" dirty="0" smtClean="0"/>
              <a:t>Diagrammatical (Flowcharts) – </a:t>
            </a:r>
            <a:r>
              <a:rPr lang="en-GB" sz="1500" dirty="0" smtClean="0"/>
              <a:t>Visual representation of data is there for the specific target audience. Charts representing data are easier to understand at a glance, they are the 10second guide. Similarly flowcharts give us a path to a solution without explaining how or why it is the right path. Examples  include:</a:t>
            </a:r>
          </a:p>
          <a:p>
            <a:pPr marL="285750" indent="-285750"/>
            <a:r>
              <a:rPr lang="en-GB" sz="1500" dirty="0" smtClean="0"/>
              <a:t>Charts</a:t>
            </a:r>
            <a:r>
              <a:rPr lang="en-GB" sz="1500" dirty="0"/>
              <a:t> </a:t>
            </a:r>
            <a:r>
              <a:rPr lang="en-GB" sz="1500" dirty="0" smtClean="0"/>
              <a:t>and flow diagrams</a:t>
            </a:r>
          </a:p>
          <a:p>
            <a:pPr marL="285750" indent="-285750"/>
            <a:r>
              <a:rPr lang="en-GB" sz="1500" dirty="0" smtClean="0"/>
              <a:t>Representative maps</a:t>
            </a:r>
          </a:p>
          <a:p>
            <a:pPr marL="285750" indent="-285750"/>
            <a:r>
              <a:rPr lang="en-GB" sz="1500" dirty="0" smtClean="0"/>
              <a:t>Storyboards, log sheets, dope sheets and bar sheets.</a:t>
            </a:r>
          </a:p>
          <a:p>
            <a:pPr marL="285750" indent="-285750"/>
            <a:r>
              <a:rPr lang="en-GB" sz="1500" dirty="0" smtClean="0"/>
              <a:t>Mind Maps</a:t>
            </a:r>
          </a:p>
        </p:txBody>
      </p:sp>
      <p:sp>
        <p:nvSpPr>
          <p:cNvPr id="2" name="Title 1"/>
          <p:cNvSpPr>
            <a:spLocks noGrp="1"/>
          </p:cNvSpPr>
          <p:nvPr>
            <p:ph type="title"/>
          </p:nvPr>
        </p:nvSpPr>
        <p:spPr>
          <a:xfrm>
            <a:off x="118492" y="404664"/>
            <a:ext cx="8918004" cy="854968"/>
          </a:xfrm>
        </p:spPr>
        <p:txBody>
          <a:bodyPr>
            <a:noAutofit/>
          </a:bodyPr>
          <a:lstStyle/>
          <a:p>
            <a:r>
              <a:rPr lang="en-GB" sz="4000" dirty="0"/>
              <a:t>P1.1 – Definitions of Information</a:t>
            </a:r>
            <a:endParaRPr lang="en-US" sz="4000" dirty="0"/>
          </a:p>
        </p:txBody>
      </p:sp>
      <p:pic>
        <p:nvPicPr>
          <p:cNvPr id="3074" name="Picture 2" descr="http://www.tokutek.com/wp-content/uploads/2011/03/Partition-Flow-Chart1.pn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4248" y="3591246"/>
            <a:ext cx="2274565" cy="271807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i.telegraph.co.uk/multimedia/archive/02675/Simon-McCoy-bbc_2675495b.jpg">
            <a:hlinkClick r:id="rId5"/>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38673" y="1680232"/>
            <a:ext cx="2142437" cy="1337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5837084"/>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3637</TotalTime>
  <Words>12062</Words>
  <Application>Microsoft Office PowerPoint</Application>
  <PresentationFormat>On-screen Show (4:3)</PresentationFormat>
  <Paragraphs>497</Paragraphs>
  <Slides>53</Slides>
  <Notes>32</Notes>
  <HiddenSlides>30</HiddenSlides>
  <MMClips>0</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Concourse</vt:lpstr>
      <vt:lpstr>Unit 02</vt:lpstr>
      <vt:lpstr>Assessment Criteria</vt:lpstr>
      <vt:lpstr>LO1 – Assessment Criteria</vt:lpstr>
      <vt:lpstr>LO1 - Assessment Criteria</vt:lpstr>
      <vt:lpstr>LO1 - Scenario</vt:lpstr>
      <vt:lpstr>P1.1 – Definitions of Information</vt:lpstr>
      <vt:lpstr>P1.1 – Definitions of Information</vt:lpstr>
      <vt:lpstr>P1.1 – Definitions of Information</vt:lpstr>
      <vt:lpstr>P1.1 – Definitions of Information</vt:lpstr>
      <vt:lpstr>P1.1 – Definitions of Information</vt:lpstr>
      <vt:lpstr>P1.2 – Purpose of Data</vt:lpstr>
      <vt:lpstr>P1.2 – Purpose of Data</vt:lpstr>
      <vt:lpstr>P1.2 – Purpose of Data</vt:lpstr>
      <vt:lpstr>P1.3 – Information vs Data</vt:lpstr>
      <vt:lpstr>P1.4 - Functional Activities</vt:lpstr>
      <vt:lpstr>P1.4 - Functional Activities</vt:lpstr>
      <vt:lpstr>P1.4 - Functional Activities</vt:lpstr>
      <vt:lpstr>P1.4  - Functional Activities - Administration</vt:lpstr>
      <vt:lpstr>P1.4  - Functional Activities - Administration</vt:lpstr>
      <vt:lpstr>P1.4 - Functional Activities - Purchasing</vt:lpstr>
      <vt:lpstr>P1.4 - Functional Activities - Purchasing</vt:lpstr>
      <vt:lpstr>P1.4 - Functional Activities - Finance</vt:lpstr>
      <vt:lpstr>P1.4 - Functional Activities - Finance</vt:lpstr>
      <vt:lpstr>P1.4 - Functional Activities - Finance</vt:lpstr>
      <vt:lpstr>P1.4 - Functional Activities – Human Resources</vt:lpstr>
      <vt:lpstr>P1.4 - Functional Activities – Human Resources</vt:lpstr>
      <vt:lpstr>P1.4 - Functional Activities – Human Resources</vt:lpstr>
      <vt:lpstr>P1.4 - Functional Activities - Marketing</vt:lpstr>
      <vt:lpstr>P1.4 - Functional Activities - Marketing</vt:lpstr>
      <vt:lpstr>P1.4 - Functional Activities - Sales</vt:lpstr>
      <vt:lpstr>P1.4 - Functional Activities - Sales</vt:lpstr>
      <vt:lpstr>P1.4 - Functional Activities - Manufacturing</vt:lpstr>
      <vt:lpstr>P1.4 - Functional Activities - Manufacturing</vt:lpstr>
      <vt:lpstr>P1.4 - Functional Activities - Manufacturing</vt:lpstr>
      <vt:lpstr>P1.4 - Functional Activities - Manufacturing</vt:lpstr>
      <vt:lpstr>P1.4 - Functional Activities – Competitor Analysis</vt:lpstr>
      <vt:lpstr>P1.4 - Functional Activities – Research and Development</vt:lpstr>
      <vt:lpstr>P1.4 - Functional Activities – Research and Development</vt:lpstr>
      <vt:lpstr>P1.4 - Functional Activities – Operational</vt:lpstr>
      <vt:lpstr>P1.4 - Functional Activities – Relationships between different functional areas</vt:lpstr>
      <vt:lpstr>P1.4 - Functional Activities – Relationships</vt:lpstr>
      <vt:lpstr>P1.5 – Sources of Information</vt:lpstr>
      <vt:lpstr>P1.5 – Sources of Information</vt:lpstr>
      <vt:lpstr>P1.5 – Sources of Information</vt:lpstr>
      <vt:lpstr>P1.5 – Sources of Information</vt:lpstr>
      <vt:lpstr>P1.8 – Handling of Information</vt:lpstr>
      <vt:lpstr>P1.8 – Handling of Information</vt:lpstr>
      <vt:lpstr>P1.6 – Handling of Information</vt:lpstr>
      <vt:lpstr>P2.1 – Standard of Information</vt:lpstr>
      <vt:lpstr>P2.1 – Standard of Information</vt:lpstr>
      <vt:lpstr>P2.1 – Standard of Information</vt:lpstr>
      <vt:lpstr>P2.1 – Standard of Information</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114</cp:revision>
  <dcterms:created xsi:type="dcterms:W3CDTF">2010-12-28T13:51:34Z</dcterms:created>
  <dcterms:modified xsi:type="dcterms:W3CDTF">2013-11-10T12:39:44Z</dcterms:modified>
</cp:coreProperties>
</file>